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6" r:id="rId4"/>
  </p:sldMasterIdLst>
  <p:notesMasterIdLst>
    <p:notesMasterId r:id="rId64"/>
  </p:notesMasterIdLst>
  <p:sldIdLst>
    <p:sldId id="256" r:id="rId5"/>
    <p:sldId id="320" r:id="rId6"/>
    <p:sldId id="318" r:id="rId7"/>
    <p:sldId id="276" r:id="rId8"/>
    <p:sldId id="283" r:id="rId9"/>
    <p:sldId id="284" r:id="rId10"/>
    <p:sldId id="317" r:id="rId11"/>
    <p:sldId id="285" r:id="rId12"/>
    <p:sldId id="286" r:id="rId13"/>
    <p:sldId id="287" r:id="rId14"/>
    <p:sldId id="289" r:id="rId15"/>
    <p:sldId id="292" r:id="rId16"/>
    <p:sldId id="308" r:id="rId17"/>
    <p:sldId id="290" r:id="rId18"/>
    <p:sldId id="291" r:id="rId19"/>
    <p:sldId id="309" r:id="rId20"/>
    <p:sldId id="293" r:id="rId21"/>
    <p:sldId id="294" r:id="rId22"/>
    <p:sldId id="295" r:id="rId23"/>
    <p:sldId id="296" r:id="rId24"/>
    <p:sldId id="310" r:id="rId25"/>
    <p:sldId id="281" r:id="rId26"/>
    <p:sldId id="311" r:id="rId27"/>
    <p:sldId id="257" r:id="rId28"/>
    <p:sldId id="258" r:id="rId29"/>
    <p:sldId id="263" r:id="rId30"/>
    <p:sldId id="260" r:id="rId31"/>
    <p:sldId id="264" r:id="rId32"/>
    <p:sldId id="265" r:id="rId33"/>
    <p:sldId id="261" r:id="rId34"/>
    <p:sldId id="259" r:id="rId35"/>
    <p:sldId id="319" r:id="rId36"/>
    <p:sldId id="312" r:id="rId37"/>
    <p:sldId id="266" r:id="rId38"/>
    <p:sldId id="267" r:id="rId39"/>
    <p:sldId id="313" r:id="rId40"/>
    <p:sldId id="268" r:id="rId41"/>
    <p:sldId id="269" r:id="rId42"/>
    <p:sldId id="270" r:id="rId43"/>
    <p:sldId id="271" r:id="rId44"/>
    <p:sldId id="272" r:id="rId45"/>
    <p:sldId id="314" r:id="rId46"/>
    <p:sldId id="297" r:id="rId47"/>
    <p:sldId id="315" r:id="rId48"/>
    <p:sldId id="298" r:id="rId49"/>
    <p:sldId id="299" r:id="rId50"/>
    <p:sldId id="300" r:id="rId51"/>
    <p:sldId id="301" r:id="rId52"/>
    <p:sldId id="302" r:id="rId53"/>
    <p:sldId id="303" r:id="rId54"/>
    <p:sldId id="304" r:id="rId55"/>
    <p:sldId id="305" r:id="rId56"/>
    <p:sldId id="306" r:id="rId57"/>
    <p:sldId id="316" r:id="rId58"/>
    <p:sldId id="273" r:id="rId59"/>
    <p:sldId id="274" r:id="rId60"/>
    <p:sldId id="275" r:id="rId61"/>
    <p:sldId id="321" r:id="rId62"/>
    <p:sldId id="280" r:id="rId6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349" autoAdjust="0"/>
    <p:restoredTop sz="94660"/>
  </p:normalViewPr>
  <p:slideViewPr>
    <p:cSldViewPr>
      <p:cViewPr varScale="1">
        <p:scale>
          <a:sx n="65" d="100"/>
          <a:sy n="65" d="100"/>
        </p:scale>
        <p:origin x="17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06BC334-E079-4F24-9463-E35453CE9B23}" type="datetimeFigureOut">
              <a:rPr lang="ar-SA" smtClean="0"/>
              <a:pPr/>
              <a:t>19/05/1438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6697E8-5349-42EB-B72D-102773CC2709}" type="slidenum">
              <a:rPr lang="ar-SA" smtClean="0"/>
              <a:pPr/>
              <a:t>‹#›</a:t>
            </a:fld>
            <a:endParaRPr lang="ar-SA"/>
          </a:p>
        </p:txBody>
      </p:sp>
    </p:spTree>
    <p:extLst>
      <p:ext uri="{BB962C8B-B14F-4D97-AF65-F5344CB8AC3E}">
        <p14:creationId xmlns:p14="http://schemas.microsoft.com/office/powerpoint/2010/main" val="8176835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33C0B20-D407-4E80-A742-AC6976DF7986}" type="datetime1">
              <a:rPr lang="ar-SA" smtClean="0"/>
              <a:pPr/>
              <a:t>19/05/1438</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3CFDE9F-9570-49AA-AD8D-0DC2D4E4C031}" type="slidenum">
              <a:rPr lang="ar-SA" smtClean="0"/>
              <a:pPr/>
              <a:t>‹#›</a:t>
            </a:fld>
            <a:endParaRPr lang="ar-S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3C0B20-D407-4E80-A742-AC6976DF7986}" type="datetime1">
              <a:rPr lang="ar-SA" smtClean="0"/>
              <a:pPr/>
              <a:t>19/05/1438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C0B20-D407-4E80-A742-AC6976DF7986}" type="datetime1">
              <a:rPr lang="ar-SA" smtClean="0"/>
              <a:pPr/>
              <a:t>19/05/1438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3C0B20-D407-4E80-A742-AC6976DF7986}" type="datetime1">
              <a:rPr lang="ar-SA" smtClean="0"/>
              <a:pPr/>
              <a:t>19/05/1438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33C0B20-D407-4E80-A742-AC6976DF7986}" type="datetime1">
              <a:rPr lang="ar-SA" smtClean="0"/>
              <a:pPr/>
              <a:t>19/05/1438</a:t>
            </a:fld>
            <a:endParaRPr lang="ar-S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19/05/1438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3C0B20-D407-4E80-A742-AC6976DF7986}" type="datetime1">
              <a:rPr lang="ar-SA" smtClean="0"/>
              <a:pPr/>
              <a:t>19/05/1438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3C0B20-D407-4E80-A742-AC6976DF7986}" type="datetime1">
              <a:rPr lang="ar-SA" smtClean="0"/>
              <a:pPr/>
              <a:t>19/05/1438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33C0B20-D407-4E80-A742-AC6976DF7986}" type="datetime1">
              <a:rPr lang="ar-SA" smtClean="0"/>
              <a:pPr/>
              <a:t>19/05/1438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19/05/1438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19/05/1438</a:t>
            </a:fld>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S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33C0B20-D407-4E80-A742-AC6976DF7986}" type="datetime1">
              <a:rPr lang="ar-SA" smtClean="0"/>
              <a:pPr/>
              <a:t>19/05/1438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3CFDE9F-9570-49AA-AD8D-0DC2D4E4C031}" type="slidenum">
              <a:rPr lang="ar-SA" smtClean="0"/>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CFDE9F-9570-49AA-AD8D-0DC2D4E4C031}" type="slidenum">
              <a:rPr lang="ar-SA" smtClean="0"/>
              <a:pPr/>
              <a:t>1</a:t>
            </a:fld>
            <a:endParaRPr lang="ar-SA"/>
          </a:p>
        </p:txBody>
      </p:sp>
      <p:sp>
        <p:nvSpPr>
          <p:cNvPr id="3" name="Subtitle 2"/>
          <p:cNvSpPr>
            <a:spLocks noGrp="1"/>
          </p:cNvSpPr>
          <p:nvPr>
            <p:ph type="subTitle" idx="1"/>
          </p:nvPr>
        </p:nvSpPr>
        <p:spPr>
          <a:xfrm>
            <a:off x="1763688" y="3284984"/>
            <a:ext cx="4784736" cy="108012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مدخل الى قواعد البيانات</a:t>
            </a:r>
          </a:p>
          <a:p>
            <a:endPar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a:p>
            <a:endPar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p:txBody>
      </p:sp>
      <p:sp>
        <p:nvSpPr>
          <p:cNvPr id="2" name="Title 1"/>
          <p:cNvSpPr>
            <a:spLocks noGrp="1"/>
          </p:cNvSpPr>
          <p:nvPr>
            <p:ph type="ctrTitle"/>
          </p:nvPr>
        </p:nvSpPr>
        <p:spPr>
          <a:xfrm>
            <a:off x="685800" y="692696"/>
            <a:ext cx="7772400" cy="1829761"/>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قـواعــــد الـبـيــانــات</a:t>
            </a:r>
            <a:br>
              <a:rPr lang="ar-S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br>
            <a:endParaRPr lang="ar-SA" sz="4800"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1835696" y="4653136"/>
            <a:ext cx="3672408" cy="523220"/>
          </a:xfrm>
          <a:prstGeom prst="rect">
            <a:avLst/>
          </a:prstGeom>
        </p:spPr>
        <p:txBody>
          <a:bodyPr wrap="square">
            <a:spAutoFit/>
          </a:bodyPr>
          <a:lstStyle/>
          <a:p>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المحاضرة الأولى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a:bodyPr>
          <a:lstStyle/>
          <a:p>
            <a:r>
              <a:rPr lang="ar-EG" dirty="0"/>
              <a:t>بفرض أن سجل بيانات تخصص الطالب فى جدول يتطلب 100 بايت, وأن نظام التشغيل قد قسم القرص الى قطاعات</a:t>
            </a:r>
            <a:r>
              <a:rPr lang="en-GB" dirty="0"/>
              <a:t>(sectors) </a:t>
            </a:r>
            <a:r>
              <a:rPr lang="ar-EG" dirty="0"/>
              <a:t>لكل منها كتله واحده بسعة 1 كيلو بايت</a:t>
            </a:r>
          </a:p>
          <a:p>
            <a:r>
              <a:rPr lang="ar-EG" dirty="0"/>
              <a:t>ما هو أقصي معامل تكتل؟</a:t>
            </a:r>
          </a:p>
          <a:p>
            <a:r>
              <a:rPr lang="ar-EG" dirty="0"/>
              <a:t>احسب عدد القطاعات المطلوبه لتخزين 10000 سجل من سجلات الطلاب؟</a:t>
            </a:r>
          </a:p>
          <a:p>
            <a:r>
              <a:rPr lang="ar-EG" dirty="0"/>
              <a:t>1024/100 = 10.24 أي عشرة سجلات.</a:t>
            </a:r>
          </a:p>
          <a:p>
            <a:r>
              <a:rPr lang="ar-EG" dirty="0"/>
              <a:t>10000/10 = 1000 قطاع = 1 ميجا بايت </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10</a:t>
            </a:fld>
            <a:endParaRPr lang="ar-SA"/>
          </a:p>
        </p:txBody>
      </p:sp>
    </p:spTree>
    <p:extLst>
      <p:ext uri="{BB962C8B-B14F-4D97-AF65-F5344CB8AC3E}">
        <p14:creationId xmlns:p14="http://schemas.microsoft.com/office/powerpoint/2010/main" val="49959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البيانات والبيانات عن البيانات</a:t>
            </a:r>
            <a:br>
              <a:rPr lang="ar-EG" dirty="0"/>
            </a:br>
            <a:r>
              <a:rPr lang="en-GB" dirty="0"/>
              <a:t>Data and Metadata</a:t>
            </a:r>
          </a:p>
        </p:txBody>
      </p:sp>
      <p:sp>
        <p:nvSpPr>
          <p:cNvPr id="3" name="Content Placeholder 2"/>
          <p:cNvSpPr>
            <a:spLocks noGrp="1"/>
          </p:cNvSpPr>
          <p:nvPr>
            <p:ph idx="1"/>
          </p:nvPr>
        </p:nvSpPr>
        <p:spPr/>
        <p:txBody>
          <a:bodyPr>
            <a:normAutofit/>
          </a:bodyPr>
          <a:lstStyle/>
          <a:p>
            <a:r>
              <a:rPr lang="ar-EG" dirty="0"/>
              <a:t>مجموعة عناصر تصف البيانات طبقا لأوجه عديده منها: نوع البيانات – عرض وسعة حقل البيانات – هل الحقل مفتاح – هل قيمة الحقل أساسيه أم افتراضيه؟</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11</a:t>
            </a:fld>
            <a:endParaRPr lang="ar-SA"/>
          </a:p>
        </p:txBody>
      </p:sp>
    </p:spTree>
    <p:extLst>
      <p:ext uri="{BB962C8B-B14F-4D97-AF65-F5344CB8AC3E}">
        <p14:creationId xmlns:p14="http://schemas.microsoft.com/office/powerpoint/2010/main" val="1747796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أنواع العمليات التى تجرى على البيانات </a:t>
            </a:r>
            <a:br>
              <a:rPr lang="ar-EG" dirty="0"/>
            </a:br>
            <a:r>
              <a:rPr lang="en-GB" dirty="0"/>
              <a:t>Data operations</a:t>
            </a:r>
          </a:p>
        </p:txBody>
      </p:sp>
      <p:sp>
        <p:nvSpPr>
          <p:cNvPr id="3" name="Content Placeholder 2"/>
          <p:cNvSpPr>
            <a:spLocks noGrp="1"/>
          </p:cNvSpPr>
          <p:nvPr>
            <p:ph idx="1"/>
          </p:nvPr>
        </p:nvSpPr>
        <p:spPr/>
        <p:txBody>
          <a:bodyPr>
            <a:normAutofit/>
          </a:bodyPr>
          <a:lstStyle/>
          <a:p>
            <a:endParaRPr lang="ar-EG" sz="1400" dirty="0"/>
          </a:p>
          <a:p>
            <a:r>
              <a:rPr lang="ar-EG" dirty="0"/>
              <a:t>قراءة أو استرجاع سجل </a:t>
            </a:r>
            <a:r>
              <a:rPr lang="en-GB" dirty="0"/>
              <a:t>Read/ Retrieve</a:t>
            </a:r>
            <a:endParaRPr lang="ar-EG" dirty="0"/>
          </a:p>
          <a:p>
            <a:endParaRPr lang="en-GB" sz="1400" dirty="0"/>
          </a:p>
          <a:p>
            <a:r>
              <a:rPr lang="ar-EG" dirty="0"/>
              <a:t>انشاء أو اضافه سجل أو ملف جديد </a:t>
            </a:r>
            <a:r>
              <a:rPr lang="en-GB" dirty="0"/>
              <a:t>Create/ Insert</a:t>
            </a:r>
            <a:endParaRPr lang="ar-EG" dirty="0"/>
          </a:p>
          <a:p>
            <a:endParaRPr lang="ar-EG" sz="1400" dirty="0"/>
          </a:p>
          <a:p>
            <a:r>
              <a:rPr lang="ar-EG" dirty="0"/>
              <a:t>حذف سجل أو ملف </a:t>
            </a:r>
            <a:r>
              <a:rPr lang="en-GB" dirty="0"/>
              <a:t>Delete </a:t>
            </a:r>
          </a:p>
          <a:p>
            <a:endParaRPr lang="ar-EG" sz="1400" dirty="0"/>
          </a:p>
          <a:p>
            <a:r>
              <a:rPr lang="ar-EG" dirty="0"/>
              <a:t>تعديل </a:t>
            </a:r>
            <a:r>
              <a:rPr lang="en-GB" dirty="0"/>
              <a:t>Modify</a:t>
            </a:r>
          </a:p>
          <a:p>
            <a:endParaRPr lang="ar-EG" sz="1400" dirty="0"/>
          </a:p>
          <a:p>
            <a:r>
              <a:rPr lang="ar-EG" dirty="0"/>
              <a:t>اعادة هيكلة الملف </a:t>
            </a:r>
            <a:r>
              <a:rPr lang="en-GB" dirty="0"/>
              <a:t>Re-organize/ Re-structure</a:t>
            </a:r>
          </a:p>
          <a:p>
            <a:pPr marL="114300" indent="0">
              <a:buNone/>
            </a:pPr>
            <a:r>
              <a:rPr lang="ar-EG" dirty="0"/>
              <a:t>       </a:t>
            </a:r>
            <a:r>
              <a:rPr lang="ar-EG" sz="2000" dirty="0"/>
              <a:t>(مثال: تعديل هيكلة الملف من متسلسل الى مفهرس)</a:t>
            </a:r>
            <a:endParaRPr lang="en-GB" sz="20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12</a:t>
            </a:fld>
            <a:endParaRPr lang="ar-SA"/>
          </a:p>
        </p:txBody>
      </p:sp>
    </p:spTree>
    <p:extLst>
      <p:ext uri="{BB962C8B-B14F-4D97-AF65-F5344CB8AC3E}">
        <p14:creationId xmlns:p14="http://schemas.microsoft.com/office/powerpoint/2010/main" val="3873053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3200" b="1" dirty="0">
                <a:solidFill>
                  <a:srgbClr val="FF0000"/>
                </a:solidFill>
              </a:rPr>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13</a:t>
            </a:fld>
            <a:endParaRPr lang="ar-SA"/>
          </a:p>
        </p:txBody>
      </p:sp>
    </p:spTree>
    <p:extLst>
      <p:ext uri="{BB962C8B-B14F-4D97-AF65-F5344CB8AC3E}">
        <p14:creationId xmlns:p14="http://schemas.microsoft.com/office/powerpoint/2010/main" val="1481796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طرق البحث والوصول الى سجلات الملف</a:t>
            </a:r>
            <a:br>
              <a:rPr lang="ar-EG" dirty="0"/>
            </a:br>
            <a:r>
              <a:rPr lang="en-GB" dirty="0"/>
              <a:t>Access Methods</a:t>
            </a:r>
          </a:p>
        </p:txBody>
      </p:sp>
      <p:sp>
        <p:nvSpPr>
          <p:cNvPr id="3" name="Content Placeholder 2"/>
          <p:cNvSpPr>
            <a:spLocks noGrp="1"/>
          </p:cNvSpPr>
          <p:nvPr>
            <p:ph idx="1"/>
          </p:nvPr>
        </p:nvSpPr>
        <p:spPr/>
        <p:txBody>
          <a:bodyPr/>
          <a:lstStyle/>
          <a:p>
            <a:r>
              <a:rPr lang="ar-EG" dirty="0"/>
              <a:t>هناك فرق بين اسم الملف الذي يختاره المستخدم أو مايعرف بالعنوان المنطقى للملف </a:t>
            </a:r>
            <a:r>
              <a:rPr lang="en-GB" dirty="0"/>
              <a:t>Logical Address</a:t>
            </a:r>
            <a:r>
              <a:rPr lang="ar-EG" dirty="0"/>
              <a:t> من ناحية والعنوان الحقيقي او الفعلي على وسط التخزين من ناحيه أخري ويعرف بالعنوان الحقيقي </a:t>
            </a:r>
            <a:r>
              <a:rPr lang="en-GB" dirty="0"/>
              <a:t>Physical Address </a:t>
            </a:r>
          </a:p>
          <a:p>
            <a:r>
              <a:rPr lang="ar-EG" dirty="0"/>
              <a:t>يقوم برنامج نظام التشغيل عمل علاقه أو جدول تتضمن مقابل كل اسم ملف العنوان الفعلي له على وسط التخزين.</a:t>
            </a:r>
          </a:p>
          <a:p>
            <a:r>
              <a:rPr lang="ar-EG" dirty="0"/>
              <a:t>على سبيل المثال نجد في نظام تشغيل النوافذ </a:t>
            </a:r>
            <a:r>
              <a:rPr lang="en-GB" dirty="0"/>
              <a:t>windows </a:t>
            </a:r>
            <a:r>
              <a:rPr lang="ar-EG" dirty="0"/>
              <a:t> ما يعرف بجدول تخصيص الملفات </a:t>
            </a:r>
            <a:r>
              <a:rPr lang="en-GB" dirty="0"/>
              <a:t>File allocation table (FAT)</a:t>
            </a:r>
          </a:p>
          <a:p>
            <a:r>
              <a:rPr lang="ar-EG" dirty="0"/>
              <a:t>والذي يتضمن أسماء الملفات والعناوين المخصصه والمقابله لها على وسط تخزين الحاسب.</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14</a:t>
            </a:fld>
            <a:endParaRPr lang="ar-SA"/>
          </a:p>
        </p:txBody>
      </p:sp>
    </p:spTree>
    <p:extLst>
      <p:ext uri="{BB962C8B-B14F-4D97-AF65-F5344CB8AC3E}">
        <p14:creationId xmlns:p14="http://schemas.microsoft.com/office/powerpoint/2010/main" val="375873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طرق البحث والوصول الى سجلات الملف</a:t>
            </a:r>
            <a:br>
              <a:rPr lang="ar-EG" dirty="0"/>
            </a:br>
            <a:r>
              <a:rPr lang="en-GB" dirty="0"/>
              <a:t>Access Methods</a:t>
            </a:r>
          </a:p>
        </p:txBody>
      </p:sp>
      <p:sp>
        <p:nvSpPr>
          <p:cNvPr id="3" name="Content Placeholder 2"/>
          <p:cNvSpPr>
            <a:spLocks noGrp="1"/>
          </p:cNvSpPr>
          <p:nvPr>
            <p:ph idx="1"/>
          </p:nvPr>
        </p:nvSpPr>
        <p:spPr/>
        <p:txBody>
          <a:bodyPr>
            <a:normAutofit lnSpcReduction="10000"/>
          </a:bodyPr>
          <a:lstStyle/>
          <a:p>
            <a:pPr marL="114300" indent="0">
              <a:buNone/>
            </a:pPr>
            <a:r>
              <a:rPr lang="ar-EG" dirty="0"/>
              <a:t>أنواع طرق البحث والوصول الى سجلات الملف:</a:t>
            </a:r>
          </a:p>
          <a:p>
            <a:pPr marL="114300" indent="0">
              <a:buNone/>
            </a:pPr>
            <a:endParaRPr lang="ar-EG" sz="1400" dirty="0"/>
          </a:p>
          <a:p>
            <a:pPr marL="114300" indent="0">
              <a:buNone/>
            </a:pPr>
            <a:r>
              <a:rPr lang="ar-EG" dirty="0"/>
              <a:t>1- البحث المتتالي / المتسلسل </a:t>
            </a:r>
            <a:r>
              <a:rPr lang="en-GB" dirty="0"/>
              <a:t>Sequential Search</a:t>
            </a:r>
            <a:r>
              <a:rPr lang="ar-EG" dirty="0"/>
              <a:t> </a:t>
            </a:r>
          </a:p>
          <a:p>
            <a:pPr marL="114300" indent="0">
              <a:buNone/>
            </a:pPr>
            <a:r>
              <a:rPr lang="ar-EG" dirty="0"/>
              <a:t>يتم البدء كل مره من بداية الملف على وسط التخزين ثم تتم سلسلة من عمليات مقارنه رقم مفتاح السجل المطلوب وارقام سجلات الملف بالتتالي حتي يتم الوصول اليه مما يؤدي الى بطء عمليات البحث رغم بساطتها من منظور البرمجه.</a:t>
            </a:r>
          </a:p>
          <a:p>
            <a:pPr marL="114300" indent="0">
              <a:buNone/>
            </a:pPr>
            <a:endParaRPr lang="ar-EG" sz="1600" dirty="0"/>
          </a:p>
          <a:p>
            <a:pPr marL="114300" indent="0">
              <a:buNone/>
            </a:pPr>
            <a:r>
              <a:rPr lang="ar-EG" dirty="0"/>
              <a:t>2- البحث المباشر </a:t>
            </a:r>
            <a:r>
              <a:rPr lang="en-GB" dirty="0"/>
              <a:t>Direct Access</a:t>
            </a:r>
          </a:p>
          <a:p>
            <a:pPr marL="114300" indent="0">
              <a:buNone/>
            </a:pPr>
            <a:r>
              <a:rPr lang="ar-EG" dirty="0"/>
              <a:t>يتم الوصول الى العنوان الحقيقي مباشرة مما يمثل سرعة كبيرة الا أن ذلك يتطلب عمليات معالجه اضافيه تعتمد على حساب العنوان من خلال تطبيق دوال رياضيه مختلفه تسمي </a:t>
            </a:r>
            <a:r>
              <a:rPr lang="en-GB" dirty="0"/>
              <a:t>Hashing</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15</a:t>
            </a:fld>
            <a:endParaRPr lang="ar-SA"/>
          </a:p>
        </p:txBody>
      </p:sp>
    </p:spTree>
    <p:extLst>
      <p:ext uri="{BB962C8B-B14F-4D97-AF65-F5344CB8AC3E}">
        <p14:creationId xmlns:p14="http://schemas.microsoft.com/office/powerpoint/2010/main" val="83550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3200" b="1" dirty="0">
                <a:solidFill>
                  <a:srgbClr val="FF0000"/>
                </a:solidFill>
              </a:rPr>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16</a:t>
            </a:fld>
            <a:endParaRPr lang="ar-SA"/>
          </a:p>
        </p:txBody>
      </p:sp>
    </p:spTree>
    <p:extLst>
      <p:ext uri="{BB962C8B-B14F-4D97-AF65-F5344CB8AC3E}">
        <p14:creationId xmlns:p14="http://schemas.microsoft.com/office/powerpoint/2010/main" val="1627219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تنظيم الملفات </a:t>
            </a:r>
            <a:endParaRPr lang="en-GB" dirty="0"/>
          </a:p>
        </p:txBody>
      </p:sp>
      <p:sp>
        <p:nvSpPr>
          <p:cNvPr id="3" name="Content Placeholder 2"/>
          <p:cNvSpPr>
            <a:spLocks noGrp="1"/>
          </p:cNvSpPr>
          <p:nvPr>
            <p:ph idx="1"/>
          </p:nvPr>
        </p:nvSpPr>
        <p:spPr/>
        <p:txBody>
          <a:bodyPr/>
          <a:lstStyle/>
          <a:p>
            <a:r>
              <a:rPr lang="ar-EG" dirty="0"/>
              <a:t>طريقة ترتيب وحفظ السجلات داخل ملف بيانات.</a:t>
            </a:r>
          </a:p>
          <a:p>
            <a:endParaRPr lang="en-GB" dirty="0"/>
          </a:p>
          <a:p>
            <a:r>
              <a:rPr lang="ar-EG" dirty="0"/>
              <a:t>هناك ثلاثة أنواع رئيسيه:</a:t>
            </a:r>
          </a:p>
          <a:p>
            <a:r>
              <a:rPr lang="ar-EG" dirty="0"/>
              <a:t>الملفات المتسلسله </a:t>
            </a:r>
            <a:r>
              <a:rPr lang="en-GB" dirty="0"/>
              <a:t>Sequential Files</a:t>
            </a:r>
          </a:p>
          <a:p>
            <a:r>
              <a:rPr lang="ar-EG" dirty="0"/>
              <a:t>الملفات المفهرسه </a:t>
            </a:r>
            <a:r>
              <a:rPr lang="en-GB" dirty="0"/>
              <a:t>Indexed Files </a:t>
            </a:r>
          </a:p>
          <a:p>
            <a:r>
              <a:rPr lang="ar-EG" dirty="0"/>
              <a:t>الملفات الباشرة </a:t>
            </a:r>
            <a:r>
              <a:rPr lang="en-GB" dirty="0"/>
              <a:t>Direct Files </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17</a:t>
            </a:fld>
            <a:endParaRPr lang="ar-SA"/>
          </a:p>
        </p:txBody>
      </p:sp>
    </p:spTree>
    <p:extLst>
      <p:ext uri="{BB962C8B-B14F-4D97-AF65-F5344CB8AC3E}">
        <p14:creationId xmlns:p14="http://schemas.microsoft.com/office/powerpoint/2010/main" val="462482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الأنواع المختلفه لنظم الملفات </a:t>
            </a:r>
            <a:endParaRPr lang="en-GB" dirty="0"/>
          </a:p>
        </p:txBody>
      </p:sp>
      <p:sp>
        <p:nvSpPr>
          <p:cNvPr id="3" name="Content Placeholder 2"/>
          <p:cNvSpPr>
            <a:spLocks noGrp="1"/>
          </p:cNvSpPr>
          <p:nvPr>
            <p:ph idx="1"/>
          </p:nvPr>
        </p:nvSpPr>
        <p:spPr/>
        <p:txBody>
          <a:bodyPr/>
          <a:lstStyle/>
          <a:p>
            <a:pPr marL="571500" indent="-457200">
              <a:buFont typeface="+mj-lt"/>
              <a:buAutoNum type="arabicPeriod"/>
            </a:pPr>
            <a:endParaRPr lang="ar-EG" sz="1050" b="1" u="sng" dirty="0"/>
          </a:p>
          <a:p>
            <a:pPr marL="571500" indent="-457200">
              <a:buFont typeface="+mj-lt"/>
              <a:buAutoNum type="arabicPeriod"/>
            </a:pPr>
            <a:r>
              <a:rPr lang="ar-EG" b="1" u="sng" dirty="0"/>
              <a:t>الملفات المتسلسله:</a:t>
            </a:r>
          </a:p>
          <a:p>
            <a:endParaRPr lang="ar-EG" sz="1000" dirty="0"/>
          </a:p>
          <a:p>
            <a:pPr>
              <a:lnSpc>
                <a:spcPct val="150000"/>
              </a:lnSpc>
            </a:pPr>
            <a:r>
              <a:rPr lang="ar-EG" dirty="0"/>
              <a:t>بحث متتالي بدءا من أول الملف طبقا لقيمة مفتاح السجل.</a:t>
            </a:r>
          </a:p>
          <a:p>
            <a:pPr>
              <a:lnSpc>
                <a:spcPct val="150000"/>
              </a:lnSpc>
            </a:pPr>
            <a:r>
              <a:rPr lang="ar-EG" dirty="0"/>
              <a:t>بطء نتيجه للبحث المتتالي</a:t>
            </a:r>
          </a:p>
          <a:p>
            <a:pPr>
              <a:lnSpc>
                <a:spcPct val="150000"/>
              </a:lnSpc>
            </a:pPr>
            <a:r>
              <a:rPr lang="ar-EG" dirty="0"/>
              <a:t>الأفضل من ناحية حيز التخزين حيث لايتم اهدار حيز </a:t>
            </a:r>
          </a:p>
          <a:p>
            <a:pPr>
              <a:lnSpc>
                <a:spcPct val="150000"/>
              </a:lnSpc>
            </a:pPr>
            <a:r>
              <a:rPr lang="ar-EG" dirty="0"/>
              <a:t>تطبيقات المعالجه بالدفعات ذات الطبيعه التكراريه مثل الأجور.</a:t>
            </a:r>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18</a:t>
            </a:fld>
            <a:endParaRPr lang="ar-SA"/>
          </a:p>
        </p:txBody>
      </p:sp>
    </p:spTree>
    <p:extLst>
      <p:ext uri="{BB962C8B-B14F-4D97-AF65-F5344CB8AC3E}">
        <p14:creationId xmlns:p14="http://schemas.microsoft.com/office/powerpoint/2010/main" val="667103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الأنواع المختلفه لنظم الملفات </a:t>
            </a:r>
            <a:endParaRPr lang="en-GB" dirty="0"/>
          </a:p>
        </p:txBody>
      </p:sp>
      <p:sp>
        <p:nvSpPr>
          <p:cNvPr id="3" name="Content Placeholder 2"/>
          <p:cNvSpPr>
            <a:spLocks noGrp="1"/>
          </p:cNvSpPr>
          <p:nvPr>
            <p:ph idx="1"/>
          </p:nvPr>
        </p:nvSpPr>
        <p:spPr/>
        <p:txBody>
          <a:bodyPr>
            <a:normAutofit fontScale="92500"/>
          </a:bodyPr>
          <a:lstStyle/>
          <a:p>
            <a:pPr marL="571500" indent="-457200">
              <a:buFont typeface="+mj-lt"/>
              <a:buAutoNum type="arabicPeriod"/>
            </a:pPr>
            <a:endParaRPr lang="ar-EG" sz="1050" b="1" u="sng" dirty="0"/>
          </a:p>
          <a:p>
            <a:pPr marL="114300" indent="0">
              <a:buNone/>
            </a:pPr>
            <a:r>
              <a:rPr lang="ar-EG" b="1" u="sng" dirty="0"/>
              <a:t>2. الملفات المفهرسه:</a:t>
            </a:r>
          </a:p>
          <a:p>
            <a:endParaRPr lang="ar-EG" sz="1000" dirty="0"/>
          </a:p>
          <a:p>
            <a:pPr>
              <a:lnSpc>
                <a:spcPct val="150000"/>
              </a:lnSpc>
            </a:pPr>
            <a:r>
              <a:rPr lang="ar-EG" dirty="0"/>
              <a:t>بحث متتالي في الفهرس يليه الوصول الى بداية الفهرس المحدد ثم بحث متتالي في الجزء الذي يحوى السجل.</a:t>
            </a:r>
          </a:p>
          <a:p>
            <a:pPr>
              <a:lnSpc>
                <a:spcPct val="150000"/>
              </a:lnSpc>
            </a:pPr>
            <a:r>
              <a:rPr lang="ar-EG" dirty="0"/>
              <a:t>سريع نسبيا لتوفير الوقت في البحث من خلال تحديد الفهرس الفرعي الذى يحتوى على السجل.</a:t>
            </a:r>
          </a:p>
          <a:p>
            <a:pPr>
              <a:lnSpc>
                <a:spcPct val="150000"/>
              </a:lnSpc>
            </a:pPr>
            <a:r>
              <a:rPr lang="ar-EG" dirty="0"/>
              <a:t>يتم اهدار مساحة اضافيه تخصص لتخزين الفهارس.</a:t>
            </a:r>
          </a:p>
          <a:p>
            <a:pPr>
              <a:lnSpc>
                <a:spcPct val="150000"/>
              </a:lnSpc>
            </a:pPr>
            <a:r>
              <a:rPr lang="ar-EG" dirty="0"/>
              <a:t>تطبيقات المعالجه الفوريه ذات البحث المعتمد على أكثر من فهرس.</a:t>
            </a:r>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19</a:t>
            </a:fld>
            <a:endParaRPr lang="ar-SA"/>
          </a:p>
        </p:txBody>
      </p:sp>
    </p:spTree>
    <p:extLst>
      <p:ext uri="{BB962C8B-B14F-4D97-AF65-F5344CB8AC3E}">
        <p14:creationId xmlns:p14="http://schemas.microsoft.com/office/powerpoint/2010/main" val="382584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3200" b="1" dirty="0">
                <a:solidFill>
                  <a:srgbClr val="FF0000"/>
                </a:solidFill>
              </a:rPr>
              <a:t>ركائز نظم المعلومات</a:t>
            </a:r>
            <a:endParaRPr lang="en-GB" sz="3200" b="1" dirty="0">
              <a:solidFill>
                <a:srgbClr val="FF0000"/>
              </a:solidFill>
            </a:endParaRPr>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2</a:t>
            </a:fld>
            <a:endParaRPr lang="ar-SA"/>
          </a:p>
        </p:txBody>
      </p:sp>
    </p:spTree>
    <p:extLst>
      <p:ext uri="{BB962C8B-B14F-4D97-AF65-F5344CB8AC3E}">
        <p14:creationId xmlns:p14="http://schemas.microsoft.com/office/powerpoint/2010/main" val="3426021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الأنواع المختلفه لنظم الملفات </a:t>
            </a:r>
            <a:endParaRPr lang="en-GB" dirty="0"/>
          </a:p>
        </p:txBody>
      </p:sp>
      <p:sp>
        <p:nvSpPr>
          <p:cNvPr id="3" name="Content Placeholder 2"/>
          <p:cNvSpPr>
            <a:spLocks noGrp="1"/>
          </p:cNvSpPr>
          <p:nvPr>
            <p:ph idx="1"/>
          </p:nvPr>
        </p:nvSpPr>
        <p:spPr/>
        <p:txBody>
          <a:bodyPr>
            <a:normAutofit lnSpcReduction="10000"/>
          </a:bodyPr>
          <a:lstStyle/>
          <a:p>
            <a:pPr marL="571500" indent="-457200">
              <a:buFont typeface="+mj-lt"/>
              <a:buAutoNum type="arabicPeriod"/>
            </a:pPr>
            <a:endParaRPr lang="ar-EG" sz="1050" b="1" u="sng" dirty="0"/>
          </a:p>
          <a:p>
            <a:pPr marL="114300" indent="0">
              <a:buNone/>
            </a:pPr>
            <a:r>
              <a:rPr lang="ar-EG" b="1" u="sng" dirty="0"/>
              <a:t>3. الملفات المباشرة:</a:t>
            </a:r>
          </a:p>
          <a:p>
            <a:endParaRPr lang="ar-EG" sz="1000" dirty="0"/>
          </a:p>
          <a:p>
            <a:pPr>
              <a:lnSpc>
                <a:spcPct val="150000"/>
              </a:lnSpc>
            </a:pPr>
            <a:r>
              <a:rPr lang="ar-EG" dirty="0"/>
              <a:t>الوصول مباشرة الى السجل بعد حساب العنوان الحقيقي.</a:t>
            </a:r>
          </a:p>
          <a:p>
            <a:pPr>
              <a:lnSpc>
                <a:spcPct val="150000"/>
              </a:lnSpc>
            </a:pPr>
            <a:r>
              <a:rPr lang="ar-EG" dirty="0"/>
              <a:t>سريع جدا لتوفير الوقت في البحث من خلال الوصول مباشرة الى عنوان السجل في خطوة مباشرة واحدة.</a:t>
            </a:r>
          </a:p>
          <a:p>
            <a:pPr>
              <a:lnSpc>
                <a:spcPct val="150000"/>
              </a:lnSpc>
            </a:pPr>
            <a:r>
              <a:rPr lang="ar-EG" dirty="0"/>
              <a:t>يتم اهدار مساحة اضافيه يمكن تركها خاليه نتيجة حساب عنوان التخزين اعتمادا على دوال رياضيه.</a:t>
            </a:r>
          </a:p>
          <a:p>
            <a:pPr>
              <a:lnSpc>
                <a:spcPct val="150000"/>
              </a:lnSpc>
            </a:pPr>
            <a:r>
              <a:rPr lang="ar-EG" dirty="0"/>
              <a:t>تطبيقات المعالجه الفوريه والمطلوب سرعة المعالجة والبحث.</a:t>
            </a:r>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20</a:t>
            </a:fld>
            <a:endParaRPr lang="ar-SA"/>
          </a:p>
        </p:txBody>
      </p:sp>
    </p:spTree>
    <p:extLst>
      <p:ext uri="{BB962C8B-B14F-4D97-AF65-F5344CB8AC3E}">
        <p14:creationId xmlns:p14="http://schemas.microsoft.com/office/powerpoint/2010/main" val="69640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3200" b="1" dirty="0">
                <a:solidFill>
                  <a:srgbClr val="FF0000"/>
                </a:solidFill>
              </a:rPr>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21</a:t>
            </a:fld>
            <a:endParaRPr lang="ar-SA"/>
          </a:p>
        </p:txBody>
      </p:sp>
    </p:spTree>
    <p:extLst>
      <p:ext uri="{BB962C8B-B14F-4D97-AF65-F5344CB8AC3E}">
        <p14:creationId xmlns:p14="http://schemas.microsoft.com/office/powerpoint/2010/main" val="2561755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عيوب نظم الملفات</a:t>
            </a:r>
            <a:br>
              <a:rPr lang="en-GB" dirty="0"/>
            </a:br>
            <a:r>
              <a:rPr lang="ar-EG" dirty="0"/>
              <a:t> </a:t>
            </a:r>
            <a:r>
              <a:rPr lang="en-GB" dirty="0">
                <a:latin typeface="Times New Roman" panose="02020603050405020304" pitchFamily="18" charset="0"/>
                <a:cs typeface="Times New Roman" panose="02020603050405020304" pitchFamily="18" charset="0"/>
              </a:rPr>
              <a:t>Disadvantages of file Systems</a:t>
            </a:r>
          </a:p>
        </p:txBody>
      </p:sp>
      <p:sp>
        <p:nvSpPr>
          <p:cNvPr id="3" name="Content Placeholder 2"/>
          <p:cNvSpPr>
            <a:spLocks noGrp="1"/>
          </p:cNvSpPr>
          <p:nvPr>
            <p:ph idx="1"/>
          </p:nvPr>
        </p:nvSpPr>
        <p:spPr/>
        <p:txBody>
          <a:bodyPr>
            <a:normAutofit/>
          </a:bodyPr>
          <a:lstStyle/>
          <a:p>
            <a:endParaRPr lang="ar-EG" sz="1200" dirty="0"/>
          </a:p>
          <a:p>
            <a:r>
              <a:rPr lang="ar-EG" sz="2200" dirty="0"/>
              <a:t>محدودية المخرجات والمعلومات </a:t>
            </a:r>
            <a:r>
              <a:rPr lang="en-GB" sz="2200" dirty="0"/>
              <a:t>Limited outputs</a:t>
            </a:r>
            <a:endParaRPr lang="ar-EG" sz="2200" dirty="0"/>
          </a:p>
          <a:p>
            <a:pPr marL="722313" indent="-88900">
              <a:buFont typeface="Wingdings" panose="05000000000000000000" pitchFamily="2" charset="2"/>
              <a:buChar char="v"/>
            </a:pPr>
            <a:r>
              <a:rPr lang="ar-EG" sz="2000" dirty="0"/>
              <a:t>اعتماد التقارير والمخرجات على مفرادات البيانات الموجوده بكل ملف.</a:t>
            </a:r>
          </a:p>
          <a:p>
            <a:pPr marL="722313" indent="-88900">
              <a:buFont typeface="Wingdings" panose="05000000000000000000" pitchFamily="2" charset="2"/>
              <a:buChar char="v"/>
            </a:pPr>
            <a:endParaRPr lang="en-GB" sz="1200" dirty="0"/>
          </a:p>
          <a:p>
            <a:r>
              <a:rPr lang="ar-EG" sz="2200" dirty="0"/>
              <a:t>اعتمادية البرنامج والبيانات </a:t>
            </a:r>
            <a:r>
              <a:rPr lang="en-GB" sz="2200" dirty="0"/>
              <a:t>Program - data dependency</a:t>
            </a:r>
            <a:endParaRPr lang="ar-EG" sz="2200" dirty="0"/>
          </a:p>
          <a:p>
            <a:pPr marL="811213" indent="-177800">
              <a:buFont typeface="Wingdings" panose="05000000000000000000" pitchFamily="2" charset="2"/>
              <a:buChar char="v"/>
            </a:pPr>
            <a:r>
              <a:rPr lang="ar-EG" sz="2000" dirty="0"/>
              <a:t> أي تغيير في نوع وهيكلة البيانات الخاصة بالملف يتطلب اعادة برمجة وهيكلة البيانات الخاصة بالملف.</a:t>
            </a:r>
            <a:endParaRPr lang="en-GB" sz="2000" dirty="0"/>
          </a:p>
          <a:p>
            <a:endParaRPr lang="ar-EG" sz="1200" dirty="0"/>
          </a:p>
          <a:p>
            <a:r>
              <a:rPr lang="ar-EG" sz="2200" dirty="0"/>
              <a:t>تكرارية البيانات </a:t>
            </a:r>
            <a:r>
              <a:rPr lang="en-GB" sz="2200" dirty="0"/>
              <a:t>Data redundancy </a:t>
            </a:r>
          </a:p>
          <a:p>
            <a:pPr marL="811213">
              <a:buFont typeface="Wingdings" panose="05000000000000000000" pitchFamily="2" charset="2"/>
              <a:buChar char="v"/>
            </a:pPr>
            <a:r>
              <a:rPr lang="ar-EG" sz="2200" dirty="0"/>
              <a:t>اهدار الوقت وحيز التخزين </a:t>
            </a:r>
          </a:p>
          <a:p>
            <a:pPr marL="811213">
              <a:buFont typeface="Wingdings" panose="05000000000000000000" pitchFamily="2" charset="2"/>
              <a:buChar char="v"/>
            </a:pPr>
            <a:r>
              <a:rPr lang="ar-EG" sz="2200" dirty="0"/>
              <a:t>التضارب والخطأ في التقارير </a:t>
            </a:r>
          </a:p>
          <a:p>
            <a:pPr marL="811213">
              <a:buFont typeface="Wingdings" panose="05000000000000000000" pitchFamily="2" charset="2"/>
              <a:buChar char="v"/>
            </a:pPr>
            <a:r>
              <a:rPr lang="ar-EG" sz="2200" dirty="0"/>
              <a:t>صعوبة ادارة البيانات </a:t>
            </a:r>
            <a:endParaRPr lang="en-GB" sz="22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22</a:t>
            </a:fld>
            <a:endParaRPr lang="ar-SA"/>
          </a:p>
        </p:txBody>
      </p:sp>
    </p:spTree>
    <p:extLst>
      <p:ext uri="{BB962C8B-B14F-4D97-AF65-F5344CB8AC3E}">
        <p14:creationId xmlns:p14="http://schemas.microsoft.com/office/powerpoint/2010/main" val="1260053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3200" b="1" dirty="0">
                <a:solidFill>
                  <a:srgbClr val="FF0000"/>
                </a:solidFill>
              </a:rPr>
              <a:t>قواعد البيانات</a:t>
            </a:r>
            <a:endParaRPr lang="ar-SA" sz="3200" b="1" dirty="0">
              <a:solidFill>
                <a:srgbClr val="FF0000"/>
              </a:solidFill>
            </a:endParaRPr>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23</a:t>
            </a:fld>
            <a:endParaRPr lang="ar-SA"/>
          </a:p>
        </p:txBody>
      </p:sp>
    </p:spTree>
    <p:extLst>
      <p:ext uri="{BB962C8B-B14F-4D97-AF65-F5344CB8AC3E}">
        <p14:creationId xmlns:p14="http://schemas.microsoft.com/office/powerpoint/2010/main" val="1728434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566" y="214290"/>
            <a:ext cx="6629400" cy="966806"/>
          </a:xfrm>
        </p:spPr>
        <p:txBody>
          <a:bodyPr>
            <a:normAutofit/>
          </a:bodyPr>
          <a:lstStyle/>
          <a:p>
            <a:pPr algn="r"/>
            <a:r>
              <a:rPr lang="ar-SA" u="sng" dirty="0">
                <a:latin typeface="Arial Rounded MT Bold" pitchFamily="34" charset="0"/>
              </a:rPr>
              <a:t>قواعد البيانات </a:t>
            </a:r>
            <a:r>
              <a:rPr lang="en-US" u="sng" dirty="0">
                <a:latin typeface="Arial Rounded MT Bold" pitchFamily="34" charset="0"/>
              </a:rPr>
              <a:t>Databases</a:t>
            </a:r>
            <a:endParaRPr lang="ar-SA" u="sng" dirty="0">
              <a:latin typeface="Arial Rounded MT Bold" pitchFamily="34" charset="0"/>
            </a:endParaRPr>
          </a:p>
        </p:txBody>
      </p:sp>
      <p:sp>
        <p:nvSpPr>
          <p:cNvPr id="4" name="Slide Number Placeholder 3"/>
          <p:cNvSpPr>
            <a:spLocks noGrp="1"/>
          </p:cNvSpPr>
          <p:nvPr>
            <p:ph type="sldNum" sz="quarter" idx="12"/>
          </p:nvPr>
        </p:nvSpPr>
        <p:spPr/>
        <p:txBody>
          <a:bodyPr/>
          <a:lstStyle/>
          <a:p>
            <a:fld id="{43CFDE9F-9570-49AA-AD8D-0DC2D4E4C031}" type="slidenum">
              <a:rPr lang="ar-SA" smtClean="0"/>
              <a:pPr/>
              <a:t>24</a:t>
            </a:fld>
            <a:endParaRPr lang="ar-SA"/>
          </a:p>
        </p:txBody>
      </p:sp>
      <p:sp>
        <p:nvSpPr>
          <p:cNvPr id="6" name="Rectangle 5"/>
          <p:cNvSpPr/>
          <p:nvPr/>
        </p:nvSpPr>
        <p:spPr>
          <a:xfrm>
            <a:off x="467544" y="1615727"/>
            <a:ext cx="8033546" cy="4693593"/>
          </a:xfrm>
          <a:prstGeom prst="rect">
            <a:avLst/>
          </a:prstGeom>
        </p:spPr>
        <p:txBody>
          <a:bodyPr wrap="square">
            <a:spAutoFit/>
          </a:bodyPr>
          <a:lstStyle/>
          <a:p>
            <a:pPr lvl="0" algn="ctr">
              <a:lnSpc>
                <a:spcPct val="200000"/>
              </a:lnSpc>
              <a:buNone/>
            </a:pPr>
            <a:r>
              <a:rPr lang="ar-SA" b="1" u="sng" dirty="0"/>
              <a:t>مـا هـــي قواعــــد البيــــانات</a:t>
            </a:r>
          </a:p>
          <a:p>
            <a:pPr marL="342900" lvl="0" indent="-342900">
              <a:lnSpc>
                <a:spcPct val="200000"/>
              </a:lnSpc>
              <a:buFont typeface="+mj-lt"/>
              <a:buAutoNum type="arabicPeriod"/>
            </a:pPr>
            <a:r>
              <a:rPr lang="ar-SA" sz="2200" b="1" dirty="0">
                <a:latin typeface="Times New Roman" pitchFamily="18" charset="0"/>
                <a:cs typeface="Times New Roman" pitchFamily="18" charset="0"/>
              </a:rPr>
              <a:t>هي كم هائل من البيانات و لكنها مرتبة و منظمة بحيث يسهل الاستفادة منها.</a:t>
            </a:r>
          </a:p>
          <a:p>
            <a:pPr marL="342900" indent="-342900">
              <a:lnSpc>
                <a:spcPct val="150000"/>
              </a:lnSpc>
              <a:buFont typeface="+mj-lt"/>
              <a:buAutoNum type="arabicPeriod"/>
            </a:pPr>
            <a:r>
              <a:rPr lang="ar-SA" sz="2200" b="1" dirty="0">
                <a:latin typeface="Times New Roman" pitchFamily="18" charset="0"/>
                <a:cs typeface="Times New Roman" pitchFamily="18" charset="0"/>
              </a:rPr>
              <a:t>هناك العديد من البرامج التي تتعامل مع قواعد البيانات مثل ( </a:t>
            </a:r>
            <a:r>
              <a:rPr lang="en-US" sz="2200" b="1" dirty="0">
                <a:latin typeface="Times New Roman" pitchFamily="18" charset="0"/>
                <a:cs typeface="Times New Roman" pitchFamily="18" charset="0"/>
              </a:rPr>
              <a:t>FoxPro</a:t>
            </a:r>
            <a:r>
              <a:rPr lang="ar-SA" sz="2200" b="1" dirty="0">
                <a:latin typeface="Times New Roman" pitchFamily="18" charset="0"/>
                <a:cs typeface="Times New Roman" pitchFamily="18" charset="0"/>
              </a:rPr>
              <a:t>، </a:t>
            </a:r>
            <a:r>
              <a:rPr lang="en-US" sz="2200" b="1" dirty="0">
                <a:latin typeface="Times New Roman" pitchFamily="18" charset="0"/>
                <a:cs typeface="Times New Roman" pitchFamily="18" charset="0"/>
              </a:rPr>
              <a:t>Oracle</a:t>
            </a:r>
            <a:r>
              <a:rPr lang="ar-SA" sz="2200" b="1" dirty="0">
                <a:latin typeface="Times New Roman" pitchFamily="18" charset="0"/>
                <a:cs typeface="Times New Roman" pitchFamily="18" charset="0"/>
              </a:rPr>
              <a:t> ).</a:t>
            </a:r>
          </a:p>
          <a:p>
            <a:pPr marL="342900" indent="-342900">
              <a:lnSpc>
                <a:spcPct val="150000"/>
              </a:lnSpc>
              <a:buFont typeface="+mj-lt"/>
              <a:buAutoNum type="arabicPeriod"/>
            </a:pPr>
            <a:r>
              <a:rPr lang="ar-SA" sz="2200" b="1" dirty="0">
                <a:latin typeface="Times New Roman" pitchFamily="18" charset="0"/>
                <a:cs typeface="Times New Roman" pitchFamily="18" charset="0"/>
              </a:rPr>
              <a:t>يطلق على البرامج التي تتعامل مع قواعد البيانات </a:t>
            </a:r>
          </a:p>
          <a:p>
            <a:pPr marL="342900" indent="-342900">
              <a:lnSpc>
                <a:spcPct val="150000"/>
              </a:lnSpc>
            </a:pPr>
            <a:r>
              <a:rPr lang="ar-SA" sz="2200" b="1" dirty="0">
                <a:latin typeface="Times New Roman" pitchFamily="18" charset="0"/>
                <a:cs typeface="Times New Roman" pitchFamily="18" charset="0"/>
              </a:rPr>
              <a:t>" </a:t>
            </a:r>
            <a:r>
              <a:rPr lang="en-US" sz="2200" b="1" dirty="0">
                <a:latin typeface="Times New Roman" pitchFamily="18" charset="0"/>
                <a:cs typeface="Times New Roman" pitchFamily="18" charset="0"/>
              </a:rPr>
              <a:t>Database Management Systems</a:t>
            </a:r>
            <a:r>
              <a:rPr lang="ar-SA" sz="2200" b="1" dirty="0">
                <a:latin typeface="Times New Roman" pitchFamily="18" charset="0"/>
                <a:cs typeface="Times New Roman" pitchFamily="18" charset="0"/>
              </a:rPr>
              <a:t>" و الإختصار هو </a:t>
            </a:r>
            <a:r>
              <a:rPr lang="en-US" sz="2200" b="1" dirty="0">
                <a:latin typeface="Times New Roman" pitchFamily="18" charset="0"/>
                <a:cs typeface="Times New Roman" pitchFamily="18" charset="0"/>
              </a:rPr>
              <a:t>DBMS "</a:t>
            </a:r>
            <a:r>
              <a:rPr lang="ar-SA" sz="2200" b="1" dirty="0">
                <a:latin typeface="Times New Roman" pitchFamily="18" charset="0"/>
                <a:cs typeface="Times New Roman" pitchFamily="18" charset="0"/>
              </a:rPr>
              <a:t> " أي نظم إدارة قواعد البيانات.</a:t>
            </a:r>
          </a:p>
          <a:p>
            <a:pPr marL="457200" indent="-457200">
              <a:lnSpc>
                <a:spcPct val="150000"/>
              </a:lnSpc>
              <a:buFont typeface="+mj-lt"/>
              <a:buAutoNum type="arabicPeriod" startAt="4"/>
            </a:pPr>
            <a:r>
              <a:rPr lang="ar-SA" sz="2200" b="1" dirty="0">
                <a:latin typeface="Times New Roman" pitchFamily="18" charset="0"/>
                <a:cs typeface="Times New Roman" pitchFamily="18" charset="0"/>
              </a:rPr>
              <a:t>ملفات الـ </a:t>
            </a:r>
            <a:r>
              <a:rPr lang="en-US" sz="2200" b="1" dirty="0">
                <a:latin typeface="Times New Roman" pitchFamily="18" charset="0"/>
                <a:cs typeface="Times New Roman" pitchFamily="18" charset="0"/>
              </a:rPr>
              <a:t>Access</a:t>
            </a:r>
            <a:r>
              <a:rPr lang="ar-SA" sz="2200" b="1" dirty="0">
                <a:latin typeface="Times New Roman" pitchFamily="18" charset="0"/>
                <a:cs typeface="Times New Roman" pitchFamily="18" charset="0"/>
              </a:rPr>
              <a:t> تأخذ الإمتـــداد :</a:t>
            </a:r>
          </a:p>
          <a:p>
            <a:pPr marL="628650" lvl="1" indent="-342900">
              <a:lnSpc>
                <a:spcPct val="150000"/>
              </a:lnSpc>
              <a:buFont typeface="+mj-lt"/>
              <a:buAutoNum type="arabicPeriod"/>
            </a:pPr>
            <a:r>
              <a:rPr lang="ar-SA" b="1" dirty="0"/>
              <a:t>" </a:t>
            </a:r>
            <a:r>
              <a:rPr lang="en-US" b="1" dirty="0"/>
              <a:t>MDB</a:t>
            </a:r>
            <a:r>
              <a:rPr lang="ar-SA" b="1" dirty="0"/>
              <a:t> " أي "  </a:t>
            </a:r>
            <a:r>
              <a:rPr lang="en-US" b="1" dirty="0"/>
              <a:t>Microsoft Database</a:t>
            </a:r>
            <a:r>
              <a:rPr lang="ar-SA" b="1" dirty="0"/>
              <a:t> ".</a:t>
            </a:r>
            <a:endParaRPr lang="ar-SA" sz="1400" b="1" dirty="0"/>
          </a:p>
          <a:p>
            <a:pPr marL="628650" lvl="1" indent="-342900">
              <a:lnSpc>
                <a:spcPct val="150000"/>
              </a:lnSpc>
              <a:buFont typeface="+mj-lt"/>
              <a:buAutoNum type="arabicPeriod"/>
            </a:pPr>
            <a:r>
              <a:rPr lang="ar-SA" b="1" dirty="0"/>
              <a:t>" </a:t>
            </a:r>
            <a:r>
              <a:rPr lang="en-US" b="1" dirty="0"/>
              <a:t>MDE</a:t>
            </a:r>
            <a:r>
              <a:rPr lang="ar-SA" b="1" dirty="0"/>
              <a:t> " أي  " </a:t>
            </a:r>
            <a:r>
              <a:rPr lang="en-US" b="1" dirty="0"/>
              <a:t>Microsoft Data Encrypt</a:t>
            </a:r>
            <a:r>
              <a:rPr lang="ar-SA" b="1" dirty="0"/>
              <a:t> ".</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82942"/>
            <a:ext cx="8291368" cy="785818"/>
          </a:xfrm>
        </p:spPr>
        <p:txBody>
          <a:bodyPr>
            <a:normAutofit/>
          </a:bodyPr>
          <a:lstStyle/>
          <a:p>
            <a:pPr algn="r"/>
            <a:r>
              <a:rPr lang="ar-SA" sz="2000" b="1" dirty="0">
                <a:latin typeface="+mn-lt"/>
              </a:rPr>
              <a:t>عندما نريد الاستعلام عن بيانات طالب يطلب الرقم الجامعي لتظهر كافة المعلومات المتعلقة بالطالب</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25</a:t>
            </a:fld>
            <a:endParaRPr lang="ar-SA"/>
          </a:p>
        </p:txBody>
      </p:sp>
      <p:graphicFrame>
        <p:nvGraphicFramePr>
          <p:cNvPr id="4" name="Group 193"/>
          <p:cNvGraphicFramePr>
            <a:graphicFrameLocks noGrp="1"/>
          </p:cNvGraphicFramePr>
          <p:nvPr>
            <p:extLst>
              <p:ext uri="{D42A27DB-BD31-4B8C-83A1-F6EECF244321}">
                <p14:modId xmlns:p14="http://schemas.microsoft.com/office/powerpoint/2010/main" val="1808866242"/>
              </p:ext>
            </p:extLst>
          </p:nvPr>
        </p:nvGraphicFramePr>
        <p:xfrm>
          <a:off x="539552" y="1744286"/>
          <a:ext cx="7786742" cy="4865400"/>
        </p:xfrm>
        <a:graphic>
          <a:graphicData uri="http://schemas.openxmlformats.org/drawingml/2006/table">
            <a:tbl>
              <a:tblPr rtl="1"/>
              <a:tblGrid>
                <a:gridCol w="1089205">
                  <a:extLst>
                    <a:ext uri="{9D8B030D-6E8A-4147-A177-3AD203B41FA5}">
                      <a16:colId xmlns:a16="http://schemas.microsoft.com/office/drawing/2014/main" val="20000"/>
                    </a:ext>
                  </a:extLst>
                </a:gridCol>
                <a:gridCol w="1089205">
                  <a:extLst>
                    <a:ext uri="{9D8B030D-6E8A-4147-A177-3AD203B41FA5}">
                      <a16:colId xmlns:a16="http://schemas.microsoft.com/office/drawing/2014/main" val="20001"/>
                    </a:ext>
                  </a:extLst>
                </a:gridCol>
                <a:gridCol w="1089205">
                  <a:extLst>
                    <a:ext uri="{9D8B030D-6E8A-4147-A177-3AD203B41FA5}">
                      <a16:colId xmlns:a16="http://schemas.microsoft.com/office/drawing/2014/main" val="20002"/>
                    </a:ext>
                  </a:extLst>
                </a:gridCol>
                <a:gridCol w="1089205">
                  <a:extLst>
                    <a:ext uri="{9D8B030D-6E8A-4147-A177-3AD203B41FA5}">
                      <a16:colId xmlns:a16="http://schemas.microsoft.com/office/drawing/2014/main" val="20003"/>
                    </a:ext>
                  </a:extLst>
                </a:gridCol>
                <a:gridCol w="1089205">
                  <a:extLst>
                    <a:ext uri="{9D8B030D-6E8A-4147-A177-3AD203B41FA5}">
                      <a16:colId xmlns:a16="http://schemas.microsoft.com/office/drawing/2014/main" val="20004"/>
                    </a:ext>
                  </a:extLst>
                </a:gridCol>
                <a:gridCol w="1089205">
                  <a:extLst>
                    <a:ext uri="{9D8B030D-6E8A-4147-A177-3AD203B41FA5}">
                      <a16:colId xmlns:a16="http://schemas.microsoft.com/office/drawing/2014/main" val="20005"/>
                    </a:ext>
                  </a:extLst>
                </a:gridCol>
                <a:gridCol w="1251512">
                  <a:extLst>
                    <a:ext uri="{9D8B030D-6E8A-4147-A177-3AD203B41FA5}">
                      <a16:colId xmlns:a16="http://schemas.microsoft.com/office/drawing/2014/main" val="20006"/>
                    </a:ext>
                  </a:extLst>
                </a:gridCol>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أسم الأب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العائلة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العنوان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أمال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الرحاب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14-9-2000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2</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عمر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2325559</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3-5-1999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3</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السعد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2325550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شيراتون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10-12-2001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سارة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سالم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الناصر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4912220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المعادي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14-12-2000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علي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القاسم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4989444</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المهندسين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12-9-1998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6</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خلود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ثامر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الراشد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2326783</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الزمالك</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7</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وائل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الفهد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2324555</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الخامس</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8-8-2000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سحر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المقطم</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7-8-1999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5-5-1996</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محمد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4567865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6-9-1994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1720" y="1848067"/>
            <a:ext cx="4500594" cy="2714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t>الرقم الجامعي : 9</a:t>
            </a:r>
          </a:p>
        </p:txBody>
      </p:sp>
      <p:sp>
        <p:nvSpPr>
          <p:cNvPr id="3" name="Slide Number Placeholder 2"/>
          <p:cNvSpPr>
            <a:spLocks noGrp="1"/>
          </p:cNvSpPr>
          <p:nvPr>
            <p:ph type="sldNum" sz="quarter" idx="12"/>
          </p:nvPr>
        </p:nvSpPr>
        <p:spPr/>
        <p:txBody>
          <a:bodyPr/>
          <a:lstStyle/>
          <a:p>
            <a:fld id="{43CFDE9F-9570-49AA-AD8D-0DC2D4E4C031}" type="slidenum">
              <a:rPr lang="ar-SA" smtClean="0"/>
              <a:pPr/>
              <a:t>26</a:t>
            </a:fld>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6672"/>
            <a:ext cx="7339042" cy="857256"/>
          </a:xfrm>
        </p:spPr>
        <p:txBody>
          <a:bodyPr>
            <a:normAutofit/>
          </a:bodyPr>
          <a:lstStyle/>
          <a:p>
            <a:pPr algn="r"/>
            <a:r>
              <a:rPr lang="ar-SA" sz="2000" b="1" dirty="0">
                <a:latin typeface="+mn-lt"/>
              </a:rPr>
              <a:t>الرقم الجامعي                                                       </a:t>
            </a:r>
            <a:r>
              <a:rPr lang="ar-SA" sz="2000" b="1" dirty="0">
                <a:latin typeface="Andalus" pitchFamily="2" charset="-78"/>
                <a:cs typeface="Andalus" pitchFamily="2" charset="-78"/>
              </a:rPr>
              <a:t>9  </a:t>
            </a:r>
            <a:r>
              <a:rPr lang="ar-SA" sz="2000" b="1" dirty="0">
                <a:latin typeface="+mn-lt"/>
              </a:rPr>
              <a:t> </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27</a:t>
            </a:fld>
            <a:endParaRPr lang="ar-SA"/>
          </a:p>
        </p:txBody>
      </p:sp>
      <p:cxnSp>
        <p:nvCxnSpPr>
          <p:cNvPr id="6" name="Straight Arrow Connector 5"/>
          <p:cNvCxnSpPr/>
          <p:nvPr/>
        </p:nvCxnSpPr>
        <p:spPr>
          <a:xfrm rot="10800000">
            <a:off x="4572000" y="714356"/>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Group 193"/>
          <p:cNvGraphicFramePr>
            <a:graphicFrameLocks noGrp="1"/>
          </p:cNvGraphicFramePr>
          <p:nvPr>
            <p:extLst>
              <p:ext uri="{D42A27DB-BD31-4B8C-83A1-F6EECF244321}">
                <p14:modId xmlns:p14="http://schemas.microsoft.com/office/powerpoint/2010/main" val="4281325979"/>
              </p:ext>
            </p:extLst>
          </p:nvPr>
        </p:nvGraphicFramePr>
        <p:xfrm>
          <a:off x="539552" y="1744286"/>
          <a:ext cx="7786742" cy="4865400"/>
        </p:xfrm>
        <a:graphic>
          <a:graphicData uri="http://schemas.openxmlformats.org/drawingml/2006/table">
            <a:tbl>
              <a:tblPr rtl="1"/>
              <a:tblGrid>
                <a:gridCol w="1089205">
                  <a:extLst>
                    <a:ext uri="{9D8B030D-6E8A-4147-A177-3AD203B41FA5}">
                      <a16:colId xmlns:a16="http://schemas.microsoft.com/office/drawing/2014/main" val="20000"/>
                    </a:ext>
                  </a:extLst>
                </a:gridCol>
                <a:gridCol w="1089205">
                  <a:extLst>
                    <a:ext uri="{9D8B030D-6E8A-4147-A177-3AD203B41FA5}">
                      <a16:colId xmlns:a16="http://schemas.microsoft.com/office/drawing/2014/main" val="20001"/>
                    </a:ext>
                  </a:extLst>
                </a:gridCol>
                <a:gridCol w="1089205">
                  <a:extLst>
                    <a:ext uri="{9D8B030D-6E8A-4147-A177-3AD203B41FA5}">
                      <a16:colId xmlns:a16="http://schemas.microsoft.com/office/drawing/2014/main" val="20002"/>
                    </a:ext>
                  </a:extLst>
                </a:gridCol>
                <a:gridCol w="1089205">
                  <a:extLst>
                    <a:ext uri="{9D8B030D-6E8A-4147-A177-3AD203B41FA5}">
                      <a16:colId xmlns:a16="http://schemas.microsoft.com/office/drawing/2014/main" val="20003"/>
                    </a:ext>
                  </a:extLst>
                </a:gridCol>
                <a:gridCol w="1089205">
                  <a:extLst>
                    <a:ext uri="{9D8B030D-6E8A-4147-A177-3AD203B41FA5}">
                      <a16:colId xmlns:a16="http://schemas.microsoft.com/office/drawing/2014/main" val="20004"/>
                    </a:ext>
                  </a:extLst>
                </a:gridCol>
                <a:gridCol w="1089205">
                  <a:extLst>
                    <a:ext uri="{9D8B030D-6E8A-4147-A177-3AD203B41FA5}">
                      <a16:colId xmlns:a16="http://schemas.microsoft.com/office/drawing/2014/main" val="20005"/>
                    </a:ext>
                  </a:extLst>
                </a:gridCol>
                <a:gridCol w="1251512">
                  <a:extLst>
                    <a:ext uri="{9D8B030D-6E8A-4147-A177-3AD203B41FA5}">
                      <a16:colId xmlns:a16="http://schemas.microsoft.com/office/drawing/2014/main" val="20006"/>
                    </a:ext>
                  </a:extLst>
                </a:gridCol>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أسم الأب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العائلة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العنوان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أمال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الرحاب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14-9-2000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2</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عمر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2325559</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3-5-1999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3</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السعد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شيراتون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10-12-2001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سارة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سالم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الناصر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4912220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المعادي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14-12-2000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علي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القاسم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4989444</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المهندسين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12-9-1998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6</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خلود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ثامر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الراشد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2326783</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الزمالك</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7</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وائل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الفهد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2324555</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الخامس</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8-8-2000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سحر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المقطم</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7-8-1999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5-5-1996</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محمد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4567865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6-9-1994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56188" y="1988840"/>
            <a:ext cx="4500594" cy="2714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t>رقم الهاتف : </a:t>
            </a:r>
            <a:r>
              <a:rPr lang="ar-SA" sz="3200" b="1" dirty="0">
                <a:solidFill>
                  <a:schemeClr val="bg1">
                    <a:lumMod val="95000"/>
                  </a:schemeClr>
                </a:solidFill>
              </a:rPr>
              <a:t>2328897</a:t>
            </a:r>
          </a:p>
        </p:txBody>
      </p:sp>
      <p:sp>
        <p:nvSpPr>
          <p:cNvPr id="3" name="Slide Number Placeholder 2"/>
          <p:cNvSpPr>
            <a:spLocks noGrp="1"/>
          </p:cNvSpPr>
          <p:nvPr>
            <p:ph type="sldNum" sz="quarter" idx="12"/>
          </p:nvPr>
        </p:nvSpPr>
        <p:spPr/>
        <p:txBody>
          <a:bodyPr/>
          <a:lstStyle/>
          <a:p>
            <a:fld id="{43CFDE9F-9570-49AA-AD8D-0DC2D4E4C031}" type="slidenum">
              <a:rPr lang="ar-SA" smtClean="0"/>
              <a:pPr/>
              <a:t>28</a:t>
            </a:fld>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82372"/>
            <a:ext cx="7339042" cy="714380"/>
          </a:xfrm>
        </p:spPr>
        <p:txBody>
          <a:bodyPr>
            <a:normAutofit/>
          </a:bodyPr>
          <a:lstStyle/>
          <a:p>
            <a:pPr algn="r"/>
            <a:r>
              <a:rPr lang="ar-SA" sz="2000" b="1" dirty="0">
                <a:latin typeface="+mn-lt"/>
              </a:rPr>
              <a:t>رقم الهاتف	                                       		 </a:t>
            </a:r>
            <a:r>
              <a:rPr lang="ar-SA" sz="2000" b="1" dirty="0">
                <a:solidFill>
                  <a:schemeClr val="tx1">
                    <a:lumMod val="90000"/>
                    <a:lumOff val="10000"/>
                  </a:schemeClr>
                </a:solidFill>
              </a:rPr>
              <a:t>2328897 </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29</a:t>
            </a:fld>
            <a:endParaRPr lang="ar-SA"/>
          </a:p>
        </p:txBody>
      </p:sp>
      <p:cxnSp>
        <p:nvCxnSpPr>
          <p:cNvPr id="6" name="Straight Arrow Connector 5"/>
          <p:cNvCxnSpPr/>
          <p:nvPr/>
        </p:nvCxnSpPr>
        <p:spPr>
          <a:xfrm rot="10800000">
            <a:off x="5072066" y="714356"/>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8" name="Group 193"/>
          <p:cNvGraphicFramePr>
            <a:graphicFrameLocks noGrp="1"/>
          </p:cNvGraphicFramePr>
          <p:nvPr>
            <p:extLst>
              <p:ext uri="{D42A27DB-BD31-4B8C-83A1-F6EECF244321}">
                <p14:modId xmlns:p14="http://schemas.microsoft.com/office/powerpoint/2010/main" val="3490944435"/>
              </p:ext>
            </p:extLst>
          </p:nvPr>
        </p:nvGraphicFramePr>
        <p:xfrm>
          <a:off x="539552" y="1744286"/>
          <a:ext cx="7786742" cy="4865400"/>
        </p:xfrm>
        <a:graphic>
          <a:graphicData uri="http://schemas.openxmlformats.org/drawingml/2006/table">
            <a:tbl>
              <a:tblPr rtl="1"/>
              <a:tblGrid>
                <a:gridCol w="1089205">
                  <a:extLst>
                    <a:ext uri="{9D8B030D-6E8A-4147-A177-3AD203B41FA5}">
                      <a16:colId xmlns:a16="http://schemas.microsoft.com/office/drawing/2014/main" val="20000"/>
                    </a:ext>
                  </a:extLst>
                </a:gridCol>
                <a:gridCol w="1089205">
                  <a:extLst>
                    <a:ext uri="{9D8B030D-6E8A-4147-A177-3AD203B41FA5}">
                      <a16:colId xmlns:a16="http://schemas.microsoft.com/office/drawing/2014/main" val="20001"/>
                    </a:ext>
                  </a:extLst>
                </a:gridCol>
                <a:gridCol w="1089205">
                  <a:extLst>
                    <a:ext uri="{9D8B030D-6E8A-4147-A177-3AD203B41FA5}">
                      <a16:colId xmlns:a16="http://schemas.microsoft.com/office/drawing/2014/main" val="20002"/>
                    </a:ext>
                  </a:extLst>
                </a:gridCol>
                <a:gridCol w="1089205">
                  <a:extLst>
                    <a:ext uri="{9D8B030D-6E8A-4147-A177-3AD203B41FA5}">
                      <a16:colId xmlns:a16="http://schemas.microsoft.com/office/drawing/2014/main" val="20003"/>
                    </a:ext>
                  </a:extLst>
                </a:gridCol>
                <a:gridCol w="1089205">
                  <a:extLst>
                    <a:ext uri="{9D8B030D-6E8A-4147-A177-3AD203B41FA5}">
                      <a16:colId xmlns:a16="http://schemas.microsoft.com/office/drawing/2014/main" val="20004"/>
                    </a:ext>
                  </a:extLst>
                </a:gridCol>
                <a:gridCol w="1089205">
                  <a:extLst>
                    <a:ext uri="{9D8B030D-6E8A-4147-A177-3AD203B41FA5}">
                      <a16:colId xmlns:a16="http://schemas.microsoft.com/office/drawing/2014/main" val="20005"/>
                    </a:ext>
                  </a:extLst>
                </a:gridCol>
                <a:gridCol w="1251512">
                  <a:extLst>
                    <a:ext uri="{9D8B030D-6E8A-4147-A177-3AD203B41FA5}">
                      <a16:colId xmlns:a16="http://schemas.microsoft.com/office/drawing/2014/main" val="20006"/>
                    </a:ext>
                  </a:extLst>
                </a:gridCol>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أسم الأب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العائلة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العنوان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أمال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الرحاب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14-9-2000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2</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عمر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2325559</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3-5-1999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3</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السعد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شيراتون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10-12-2001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3"/>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سارة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سالم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الناصر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4912220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المعادي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14-12-2000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علي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القاسم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4989444</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المهندسين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12-9-1998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6</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خلود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ثامر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الراشد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2326783</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الزمالك</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7</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وائل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الفهد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2324555</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الخامس</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8-8-2000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سحر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المقطم</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7-8-1999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5-5-1996</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محمد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4567865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6-9-1994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ركائز نظم المعلومات</a:t>
            </a:r>
            <a:br>
              <a:rPr lang="en-GB" dirty="0"/>
            </a:br>
            <a:r>
              <a:rPr lang="en-GB" dirty="0"/>
              <a:t>Information systems pillars</a:t>
            </a:r>
          </a:p>
        </p:txBody>
      </p:sp>
      <p:sp>
        <p:nvSpPr>
          <p:cNvPr id="3" name="Content Placeholder 2"/>
          <p:cNvSpPr>
            <a:spLocks noGrp="1"/>
          </p:cNvSpPr>
          <p:nvPr>
            <p:ph idx="1"/>
          </p:nvPr>
        </p:nvSpPr>
        <p:spPr/>
        <p:txBody>
          <a:bodyPr/>
          <a:lstStyle/>
          <a:p>
            <a:endParaRPr lang="ar-EG" dirty="0"/>
          </a:p>
          <a:p>
            <a:r>
              <a:rPr lang="ar-EG" sz="3200" dirty="0"/>
              <a:t>الأجهزة   </a:t>
            </a:r>
            <a:r>
              <a:rPr lang="en-GB" sz="3200" dirty="0"/>
              <a:t>Hardware</a:t>
            </a:r>
            <a:r>
              <a:rPr lang="ar-EG" sz="3200" dirty="0"/>
              <a:t> </a:t>
            </a:r>
            <a:endParaRPr lang="en-GB" sz="3200" dirty="0"/>
          </a:p>
          <a:p>
            <a:r>
              <a:rPr lang="ar-EG" sz="3200" dirty="0"/>
              <a:t>البرمجيات  </a:t>
            </a:r>
            <a:r>
              <a:rPr lang="en-GB" sz="3200" dirty="0"/>
              <a:t>Software</a:t>
            </a:r>
            <a:r>
              <a:rPr lang="ar-EG" sz="3200" dirty="0"/>
              <a:t>  </a:t>
            </a:r>
            <a:endParaRPr lang="en-GB" sz="3200" dirty="0"/>
          </a:p>
          <a:p>
            <a:r>
              <a:rPr lang="ar-EG" sz="3200" dirty="0"/>
              <a:t>ألأشخاص    </a:t>
            </a:r>
            <a:r>
              <a:rPr lang="en-GB" sz="3200" dirty="0"/>
              <a:t>People</a:t>
            </a:r>
          </a:p>
        </p:txBody>
      </p:sp>
      <p:sp>
        <p:nvSpPr>
          <p:cNvPr id="4" name="Slide Number Placeholder 3"/>
          <p:cNvSpPr>
            <a:spLocks noGrp="1"/>
          </p:cNvSpPr>
          <p:nvPr>
            <p:ph type="sldNum" sz="quarter" idx="12"/>
          </p:nvPr>
        </p:nvSpPr>
        <p:spPr/>
        <p:txBody>
          <a:bodyPr/>
          <a:lstStyle/>
          <a:p>
            <a:fld id="{43CFDE9F-9570-49AA-AD8D-0DC2D4E4C031}" type="slidenum">
              <a:rPr lang="ar-SA" smtClean="0"/>
              <a:pPr/>
              <a:t>3</a:t>
            </a:fld>
            <a:endParaRPr lang="ar-SA"/>
          </a:p>
        </p:txBody>
      </p:sp>
    </p:spTree>
    <p:extLst>
      <p:ext uri="{BB962C8B-B14F-4D97-AF65-F5344CB8AC3E}">
        <p14:creationId xmlns:p14="http://schemas.microsoft.com/office/powerpoint/2010/main" val="2953169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85728"/>
            <a:ext cx="7429552" cy="1055040"/>
          </a:xfrm>
        </p:spPr>
        <p:txBody>
          <a:bodyPr>
            <a:normAutofit/>
          </a:bodyPr>
          <a:lstStyle/>
          <a:p>
            <a:pPr algn="r"/>
            <a:r>
              <a:rPr lang="ar-SA" sz="2800" b="1" dirty="0"/>
              <a:t>إذن ما هي قواعد البيانات ؟</a:t>
            </a:r>
            <a:endParaRPr lang="ar-SA" sz="28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30</a:t>
            </a:fld>
            <a:endParaRPr lang="ar-SA"/>
          </a:p>
        </p:txBody>
      </p:sp>
      <p:sp>
        <p:nvSpPr>
          <p:cNvPr id="6" name="Text Box 5"/>
          <p:cNvSpPr txBox="1">
            <a:spLocks noChangeArrowheads="1"/>
          </p:cNvSpPr>
          <p:nvPr/>
        </p:nvSpPr>
        <p:spPr bwMode="auto">
          <a:xfrm>
            <a:off x="323528" y="1949931"/>
            <a:ext cx="8456093" cy="1569660"/>
          </a:xfrm>
          <a:prstGeom prst="rect">
            <a:avLst/>
          </a:prstGeom>
          <a:noFill/>
          <a:ln w="9525">
            <a:noFill/>
            <a:miter lim="800000"/>
            <a:headEnd/>
            <a:tailEnd/>
          </a:ln>
          <a:effectLst/>
        </p:spPr>
        <p:txBody>
          <a:bodyPr wrap="square">
            <a:spAutoFit/>
          </a:bodyPr>
          <a:lstStyle/>
          <a:p>
            <a:pPr algn="just"/>
            <a:r>
              <a:rPr lang="ar-SA" sz="3200" b="1" dirty="0"/>
              <a:t>هي مجموعة كبيرة من البيانات تجمعها علاقة معينة وتكون مخزنة بطريقة نموذجية دون تكرار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7"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429744"/>
            <a:ext cx="7429552" cy="839016"/>
          </a:xfrm>
        </p:spPr>
        <p:txBody>
          <a:bodyPr>
            <a:normAutofit/>
          </a:bodyPr>
          <a:lstStyle/>
          <a:p>
            <a:pPr algn="r"/>
            <a:r>
              <a:rPr lang="ar-SA" sz="2800" b="1" dirty="0"/>
              <a:t>هناك أمثلة أخرى على قواعد البيانات ؟</a:t>
            </a:r>
            <a:endParaRPr lang="ar-SA" sz="28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31</a:t>
            </a:fld>
            <a:endParaRPr lang="ar-SA"/>
          </a:p>
        </p:txBody>
      </p:sp>
      <p:sp>
        <p:nvSpPr>
          <p:cNvPr id="5" name="Text Box 5"/>
          <p:cNvSpPr txBox="1">
            <a:spLocks noChangeArrowheads="1"/>
          </p:cNvSpPr>
          <p:nvPr/>
        </p:nvSpPr>
        <p:spPr bwMode="auto">
          <a:xfrm>
            <a:off x="4643438" y="1893600"/>
            <a:ext cx="3808424" cy="2831544"/>
          </a:xfrm>
          <a:prstGeom prst="rect">
            <a:avLst/>
          </a:prstGeom>
          <a:noFill/>
          <a:ln w="9525">
            <a:noFill/>
            <a:miter lim="800000"/>
            <a:headEnd/>
            <a:tailEnd/>
          </a:ln>
          <a:effectLst/>
        </p:spPr>
        <p:txBody>
          <a:bodyPr wrap="square">
            <a:spAutoFit/>
          </a:bodyPr>
          <a:lstStyle/>
          <a:p>
            <a:r>
              <a:rPr lang="ar-SA" sz="3200" b="1" dirty="0"/>
              <a:t>نظام الجوازات </a:t>
            </a:r>
          </a:p>
          <a:p>
            <a:endParaRPr lang="ar-SA" sz="3200" b="1" dirty="0"/>
          </a:p>
          <a:p>
            <a:r>
              <a:rPr lang="ar-SA" sz="3200" b="1" dirty="0"/>
              <a:t>نظام المستشفيات</a:t>
            </a:r>
          </a:p>
          <a:p>
            <a:endParaRPr lang="ar-SA" sz="3200" b="1" dirty="0"/>
          </a:p>
          <a:p>
            <a:r>
              <a:rPr lang="ar-SA" sz="3200" b="1" dirty="0"/>
              <a:t>الأحوال المدنية</a:t>
            </a:r>
            <a:r>
              <a:rPr lang="ar-SA" b="1" dirty="0"/>
              <a:t> </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هيكل قاعدة البيانات</a:t>
            </a:r>
            <a:br>
              <a:rPr lang="en-GB" dirty="0"/>
            </a:br>
            <a:r>
              <a:rPr lang="en-GB" dirty="0"/>
              <a:t>data base structure </a:t>
            </a:r>
          </a:p>
        </p:txBody>
      </p:sp>
      <p:sp>
        <p:nvSpPr>
          <p:cNvPr id="4" name="Slide Number Placeholder 3"/>
          <p:cNvSpPr>
            <a:spLocks noGrp="1"/>
          </p:cNvSpPr>
          <p:nvPr>
            <p:ph type="sldNum" sz="quarter" idx="12"/>
          </p:nvPr>
        </p:nvSpPr>
        <p:spPr/>
        <p:txBody>
          <a:bodyPr/>
          <a:lstStyle/>
          <a:p>
            <a:fld id="{43CFDE9F-9570-49AA-AD8D-0DC2D4E4C031}" type="slidenum">
              <a:rPr lang="ar-SA" smtClean="0"/>
              <a:pPr/>
              <a:t>32</a:t>
            </a:fld>
            <a:endParaRPr lang="ar-SA"/>
          </a:p>
        </p:txBody>
      </p:sp>
      <p:sp>
        <p:nvSpPr>
          <p:cNvPr id="5" name="Isosceles Triangle 4"/>
          <p:cNvSpPr/>
          <p:nvPr/>
        </p:nvSpPr>
        <p:spPr>
          <a:xfrm>
            <a:off x="1907704" y="1906010"/>
            <a:ext cx="5915000" cy="420933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3995936" y="3068960"/>
            <a:ext cx="16561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1"/>
            <a:endCxn id="5" idx="5"/>
          </p:cNvCxnSpPr>
          <p:nvPr/>
        </p:nvCxnSpPr>
        <p:spPr>
          <a:xfrm>
            <a:off x="3386454" y="4010676"/>
            <a:ext cx="2957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555776" y="5157192"/>
            <a:ext cx="453650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211960" y="2596842"/>
            <a:ext cx="1152128" cy="461665"/>
          </a:xfrm>
          <a:prstGeom prst="rect">
            <a:avLst/>
          </a:prstGeom>
          <a:noFill/>
        </p:spPr>
        <p:txBody>
          <a:bodyPr wrap="square" rtlCol="0">
            <a:spAutoFit/>
          </a:bodyPr>
          <a:lstStyle/>
          <a:p>
            <a:r>
              <a:rPr lang="en-GB" sz="2400" dirty="0"/>
              <a:t>Fields</a:t>
            </a:r>
          </a:p>
        </p:txBody>
      </p:sp>
      <p:sp>
        <p:nvSpPr>
          <p:cNvPr id="15" name="TextBox 14"/>
          <p:cNvSpPr txBox="1"/>
          <p:nvPr/>
        </p:nvSpPr>
        <p:spPr>
          <a:xfrm>
            <a:off x="3995936" y="3399383"/>
            <a:ext cx="1656184" cy="523220"/>
          </a:xfrm>
          <a:prstGeom prst="rect">
            <a:avLst/>
          </a:prstGeom>
          <a:noFill/>
        </p:spPr>
        <p:txBody>
          <a:bodyPr wrap="square" rtlCol="0">
            <a:spAutoFit/>
          </a:bodyPr>
          <a:lstStyle/>
          <a:p>
            <a:r>
              <a:rPr lang="en-GB" sz="2800" dirty="0"/>
              <a:t>Records</a:t>
            </a:r>
          </a:p>
        </p:txBody>
      </p:sp>
      <p:sp>
        <p:nvSpPr>
          <p:cNvPr id="16" name="TextBox 15"/>
          <p:cNvSpPr txBox="1"/>
          <p:nvPr/>
        </p:nvSpPr>
        <p:spPr>
          <a:xfrm>
            <a:off x="3779912" y="4335487"/>
            <a:ext cx="1872208" cy="646331"/>
          </a:xfrm>
          <a:prstGeom prst="rect">
            <a:avLst/>
          </a:prstGeom>
          <a:noFill/>
        </p:spPr>
        <p:txBody>
          <a:bodyPr wrap="square" rtlCol="0">
            <a:spAutoFit/>
          </a:bodyPr>
          <a:lstStyle/>
          <a:p>
            <a:r>
              <a:rPr lang="en-GB" sz="3600" dirty="0"/>
              <a:t>Tables</a:t>
            </a:r>
          </a:p>
        </p:txBody>
      </p:sp>
      <p:sp>
        <p:nvSpPr>
          <p:cNvPr id="17" name="TextBox 16"/>
          <p:cNvSpPr txBox="1"/>
          <p:nvPr/>
        </p:nvSpPr>
        <p:spPr>
          <a:xfrm>
            <a:off x="4211960" y="5415607"/>
            <a:ext cx="1008112" cy="646331"/>
          </a:xfrm>
          <a:prstGeom prst="rect">
            <a:avLst/>
          </a:prstGeom>
          <a:noFill/>
        </p:spPr>
        <p:txBody>
          <a:bodyPr wrap="square" rtlCol="0">
            <a:spAutoFit/>
          </a:bodyPr>
          <a:lstStyle/>
          <a:p>
            <a:r>
              <a:rPr lang="en-GB" sz="3600" dirty="0"/>
              <a:t>DB</a:t>
            </a:r>
          </a:p>
        </p:txBody>
      </p:sp>
    </p:spTree>
    <p:extLst>
      <p:ext uri="{BB962C8B-B14F-4D97-AF65-F5344CB8AC3E}">
        <p14:creationId xmlns:p14="http://schemas.microsoft.com/office/powerpoint/2010/main" val="3830309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fontScale="92500" lnSpcReduction="10000"/>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3200" b="1" dirty="0">
                <a:solidFill>
                  <a:srgbClr val="FF0000"/>
                </a:solidFill>
              </a:rPr>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33</a:t>
            </a:fld>
            <a:endParaRPr lang="ar-SA"/>
          </a:p>
        </p:txBody>
      </p:sp>
    </p:spTree>
    <p:extLst>
      <p:ext uri="{BB962C8B-B14F-4D97-AF65-F5344CB8AC3E}">
        <p14:creationId xmlns:p14="http://schemas.microsoft.com/office/powerpoint/2010/main" val="2858496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180" y="1880388"/>
            <a:ext cx="8443758" cy="1015663"/>
          </a:xfrm>
          <a:prstGeom prst="rect">
            <a:avLst/>
          </a:prstGeom>
          <a:noFill/>
        </p:spPr>
        <p:txBody>
          <a:bodyPr wrap="square" rtlCol="1">
            <a:spAutoFit/>
          </a:bodyPr>
          <a:lstStyle/>
          <a:p>
            <a:r>
              <a:rPr lang="ar-SA" sz="2000" b="1" u="sng" dirty="0"/>
              <a:t>1- البيانات </a:t>
            </a:r>
            <a:r>
              <a:rPr lang="en-US" sz="2000" b="1" u="sng" dirty="0"/>
              <a:t>Data)</a:t>
            </a:r>
            <a:r>
              <a:rPr lang="ar-SA" sz="2000" b="1" u="sng" dirty="0"/>
              <a:t>): </a:t>
            </a:r>
          </a:p>
          <a:p>
            <a:r>
              <a:rPr lang="ar-SA" sz="2000" dirty="0"/>
              <a:t>هي كافة البيانات المطلوب إدخالها والاستعلام عنها مثل : (اسم المريض , رقم الغرفة , الطبيب....)</a:t>
            </a:r>
          </a:p>
        </p:txBody>
      </p:sp>
      <p:sp>
        <p:nvSpPr>
          <p:cNvPr id="5" name="TextBox 4"/>
          <p:cNvSpPr txBox="1"/>
          <p:nvPr/>
        </p:nvSpPr>
        <p:spPr>
          <a:xfrm>
            <a:off x="179512" y="2951958"/>
            <a:ext cx="8681197" cy="707886"/>
          </a:xfrm>
          <a:prstGeom prst="rect">
            <a:avLst/>
          </a:prstGeom>
          <a:noFill/>
        </p:spPr>
        <p:txBody>
          <a:bodyPr wrap="square" rtlCol="1">
            <a:spAutoFit/>
          </a:bodyPr>
          <a:lstStyle/>
          <a:p>
            <a:r>
              <a:rPr lang="ar-SA" sz="2000" b="1" u="sng" dirty="0"/>
              <a:t>2- المعلومات </a:t>
            </a:r>
            <a:r>
              <a:rPr lang="en-US" sz="2000" b="1" u="sng" dirty="0"/>
              <a:t>Information)</a:t>
            </a:r>
            <a:r>
              <a:rPr lang="ar-SA" sz="2000" b="1" u="sng" dirty="0"/>
              <a:t>): </a:t>
            </a:r>
          </a:p>
          <a:p>
            <a:r>
              <a:rPr lang="ar-SA" sz="2000" dirty="0"/>
              <a:t>هي البيانات التي تمت معالجتها ووضعها في صورة ملائمة ومفهومة للمستخدم.</a:t>
            </a:r>
          </a:p>
        </p:txBody>
      </p:sp>
      <p:sp>
        <p:nvSpPr>
          <p:cNvPr id="6" name="TextBox 5"/>
          <p:cNvSpPr txBox="1"/>
          <p:nvPr/>
        </p:nvSpPr>
        <p:spPr>
          <a:xfrm>
            <a:off x="179512" y="3737776"/>
            <a:ext cx="8697645" cy="1015663"/>
          </a:xfrm>
          <a:prstGeom prst="rect">
            <a:avLst/>
          </a:prstGeom>
          <a:noFill/>
        </p:spPr>
        <p:txBody>
          <a:bodyPr wrap="square" rtlCol="1">
            <a:spAutoFit/>
          </a:bodyPr>
          <a:lstStyle/>
          <a:p>
            <a:r>
              <a:rPr lang="ar-SA" sz="2000" b="1" u="sng" dirty="0"/>
              <a:t>3-قواعد البيانات </a:t>
            </a:r>
            <a:r>
              <a:rPr lang="en-US" sz="2000" b="1" u="sng" dirty="0"/>
              <a:t>Database)</a:t>
            </a:r>
            <a:r>
              <a:rPr lang="ar-SA" sz="2000" b="1" u="sng" dirty="0"/>
              <a:t>): </a:t>
            </a:r>
          </a:p>
          <a:p>
            <a:r>
              <a:rPr lang="ar-SA" sz="2000" dirty="0"/>
              <a:t>هي مجموعة كبيرة من البيانات تجمعها علاقة معينة وتكون مخزنة بطريقة نموذجية دون تكرار.</a:t>
            </a:r>
          </a:p>
        </p:txBody>
      </p:sp>
      <p:sp>
        <p:nvSpPr>
          <p:cNvPr id="7" name="TextBox 6"/>
          <p:cNvSpPr txBox="1"/>
          <p:nvPr/>
        </p:nvSpPr>
        <p:spPr>
          <a:xfrm>
            <a:off x="179512" y="4953362"/>
            <a:ext cx="8697645" cy="707886"/>
          </a:xfrm>
          <a:prstGeom prst="rect">
            <a:avLst/>
          </a:prstGeom>
          <a:noFill/>
        </p:spPr>
        <p:txBody>
          <a:bodyPr wrap="square" rtlCol="1">
            <a:spAutoFit/>
          </a:bodyPr>
          <a:lstStyle/>
          <a:p>
            <a:r>
              <a:rPr lang="ar-SA" sz="2000" b="1" u="sng" dirty="0"/>
              <a:t>4- تصميم قاعدة البيانات: </a:t>
            </a:r>
          </a:p>
          <a:p>
            <a:r>
              <a:rPr lang="ar-SA" sz="2000" dirty="0"/>
              <a:t>يشمل تحديد أنواع البيانات والتراكيب والقيود على البيانات في قاعدة البيانات.</a:t>
            </a:r>
          </a:p>
        </p:txBody>
      </p:sp>
      <p:sp>
        <p:nvSpPr>
          <p:cNvPr id="9" name="Title 1"/>
          <p:cNvSpPr>
            <a:spLocks noGrp="1"/>
          </p:cNvSpPr>
          <p:nvPr>
            <p:ph type="title"/>
          </p:nvPr>
        </p:nvSpPr>
        <p:spPr/>
        <p:txBody>
          <a:bodyPr>
            <a:normAutofit fontScale="90000"/>
          </a:bodyPr>
          <a:lstStyle/>
          <a:p>
            <a:pPr algn="ctr"/>
            <a:r>
              <a:rPr lang="ar-SA" sz="2800" u="sng" dirty="0"/>
              <a:t>البيانات والمعلومات وقواعد البيانات ونظم </a:t>
            </a:r>
            <a:r>
              <a:rPr lang="ar-SA" sz="2800" u="sng" dirty="0" err="1"/>
              <a:t>ادارة</a:t>
            </a:r>
            <a:r>
              <a:rPr lang="ar-SA" sz="2800" u="sng" dirty="0"/>
              <a:t> قواعد البيانات  </a:t>
            </a:r>
            <a:br>
              <a:rPr lang="ar-SA" sz="2800" u="sng" dirty="0"/>
            </a:br>
            <a:r>
              <a:rPr lang="ar-SA" sz="2800" u="sng" dirty="0"/>
              <a:t>  </a:t>
            </a:r>
            <a:r>
              <a:rPr lang="en-US" sz="2800" u="sng" dirty="0"/>
              <a:t>DBMS</a:t>
            </a:r>
            <a:r>
              <a:rPr lang="ar-SA" sz="2800" u="sng" dirty="0"/>
              <a:t> </a:t>
            </a:r>
            <a:r>
              <a:rPr lang="en-US" sz="2800" u="sng" dirty="0"/>
              <a:t>Data, Information, Database and</a:t>
            </a:r>
            <a:endParaRPr lang="ar-SA" sz="2800" dirty="0"/>
          </a:p>
        </p:txBody>
      </p:sp>
      <p:sp>
        <p:nvSpPr>
          <p:cNvPr id="10" name="Slide Number Placeholder 9"/>
          <p:cNvSpPr>
            <a:spLocks noGrp="1"/>
          </p:cNvSpPr>
          <p:nvPr>
            <p:ph type="sldNum" sz="quarter" idx="12"/>
          </p:nvPr>
        </p:nvSpPr>
        <p:spPr/>
        <p:txBody>
          <a:bodyPr/>
          <a:lstStyle/>
          <a:p>
            <a:fld id="{43CFDE9F-9570-49AA-AD8D-0DC2D4E4C031}" type="slidenum">
              <a:rPr lang="ar-SA" smtClean="0"/>
              <a:pPr/>
              <a:t>34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4290"/>
            <a:ext cx="8515110" cy="1143000"/>
          </a:xfrm>
        </p:spPr>
        <p:txBody>
          <a:bodyPr>
            <a:normAutofit/>
          </a:bodyPr>
          <a:lstStyle/>
          <a:p>
            <a:pPr algn="ctr"/>
            <a:r>
              <a:rPr lang="ar-SA" sz="2800" u="sng" dirty="0"/>
              <a:t>البيانات والمعلومات وقواعد البيانات ونظم </a:t>
            </a:r>
            <a:r>
              <a:rPr lang="ar-SA" sz="2800" u="sng" dirty="0" err="1"/>
              <a:t>ادارة</a:t>
            </a:r>
            <a:r>
              <a:rPr lang="ar-SA" sz="2800" u="sng" dirty="0"/>
              <a:t> قواعد البيانات  </a:t>
            </a:r>
            <a:br>
              <a:rPr lang="ar-SA" sz="2800" u="sng" dirty="0"/>
            </a:br>
            <a:r>
              <a:rPr lang="ar-SA" sz="2800" u="sng" dirty="0"/>
              <a:t>  </a:t>
            </a:r>
            <a:r>
              <a:rPr lang="en-US" sz="2800" u="sng" dirty="0"/>
              <a:t>DBMS</a:t>
            </a:r>
            <a:r>
              <a:rPr lang="ar-SA" sz="2800" u="sng" dirty="0"/>
              <a:t> </a:t>
            </a:r>
            <a:r>
              <a:rPr lang="en-US" sz="2800" u="sng" dirty="0"/>
              <a:t>Data, Information, Database and</a:t>
            </a:r>
            <a:endParaRPr lang="ar-SA" sz="2800"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35</a:t>
            </a:fld>
            <a:endParaRPr lang="ar-SA"/>
          </a:p>
        </p:txBody>
      </p:sp>
      <p:sp>
        <p:nvSpPr>
          <p:cNvPr id="8" name="TextBox 7"/>
          <p:cNvSpPr txBox="1"/>
          <p:nvPr/>
        </p:nvSpPr>
        <p:spPr>
          <a:xfrm>
            <a:off x="0" y="2492896"/>
            <a:ext cx="8917245" cy="1477328"/>
          </a:xfrm>
          <a:prstGeom prst="rect">
            <a:avLst/>
          </a:prstGeom>
          <a:noFill/>
        </p:spPr>
        <p:txBody>
          <a:bodyPr wrap="square" rtlCol="1">
            <a:spAutoFit/>
          </a:bodyPr>
          <a:lstStyle/>
          <a:p>
            <a:pPr>
              <a:lnSpc>
                <a:spcPct val="150000"/>
              </a:lnSpc>
            </a:pPr>
            <a:r>
              <a:rPr lang="ar-SA" sz="2000" b="1" u="sng" dirty="0"/>
              <a:t>6- نظام إدارة قاعدة البيانات </a:t>
            </a:r>
            <a:r>
              <a:rPr lang="en-US" sz="2000" b="1" u="sng" dirty="0"/>
              <a:t>Database management systems DBMS)</a:t>
            </a:r>
            <a:r>
              <a:rPr lang="ar-SA" sz="2000" b="1" u="sng" dirty="0"/>
              <a:t>): </a:t>
            </a:r>
          </a:p>
          <a:p>
            <a:pPr>
              <a:lnSpc>
                <a:spcPct val="150000"/>
              </a:lnSpc>
            </a:pPr>
            <a:r>
              <a:rPr lang="ar-SA" sz="2000" dirty="0"/>
              <a:t>هو</a:t>
            </a:r>
            <a:r>
              <a:rPr lang="en-US" sz="2000" dirty="0"/>
              <a:t> </a:t>
            </a:r>
            <a:r>
              <a:rPr lang="ar-SA" sz="2000" dirty="0"/>
              <a:t>مجموعة البرامج التي يمكن إستخدامها في إنشاء ومعالجة قاعدة بيانات ما, مثل برنامج </a:t>
            </a:r>
            <a:r>
              <a:rPr lang="en-US" sz="2000" dirty="0"/>
              <a:t>Access</a:t>
            </a:r>
            <a:r>
              <a:rPr lang="ar-SA" sz="2000" dirty="0"/>
              <a:t>.</a:t>
            </a:r>
          </a:p>
        </p:txBody>
      </p:sp>
      <p:sp>
        <p:nvSpPr>
          <p:cNvPr id="9" name="TextBox 8"/>
          <p:cNvSpPr txBox="1"/>
          <p:nvPr/>
        </p:nvSpPr>
        <p:spPr>
          <a:xfrm>
            <a:off x="179512" y="1680560"/>
            <a:ext cx="8737733" cy="956352"/>
          </a:xfrm>
          <a:prstGeom prst="rect">
            <a:avLst/>
          </a:prstGeom>
          <a:noFill/>
        </p:spPr>
        <p:txBody>
          <a:bodyPr wrap="square" rtlCol="1">
            <a:spAutoFit/>
          </a:bodyPr>
          <a:lstStyle/>
          <a:p>
            <a:pPr>
              <a:lnSpc>
                <a:spcPct val="150000"/>
              </a:lnSpc>
            </a:pPr>
            <a:r>
              <a:rPr lang="ar-SA" sz="2000" b="1" u="sng" dirty="0"/>
              <a:t>5- بناء قاعدة بيانات:</a:t>
            </a:r>
            <a:r>
              <a:rPr lang="ar-SA" sz="2000" dirty="0"/>
              <a:t>  هو عملية تخزين البيانات نفسها في وسط تخزين يتحكم فيه نظام إدارة قاعدة البيانات </a:t>
            </a:r>
            <a:r>
              <a:rPr lang="en-US" sz="2000" dirty="0"/>
              <a:t>DBMS </a:t>
            </a:r>
            <a:r>
              <a:rPr lang="ar-SA" sz="2000" dirty="0"/>
              <a:t>.</a:t>
            </a:r>
          </a:p>
        </p:txBody>
      </p:sp>
      <p:sp>
        <p:nvSpPr>
          <p:cNvPr id="10" name="TextBox 9"/>
          <p:cNvSpPr txBox="1"/>
          <p:nvPr/>
        </p:nvSpPr>
        <p:spPr>
          <a:xfrm>
            <a:off x="179512" y="3805297"/>
            <a:ext cx="8759559" cy="2631490"/>
          </a:xfrm>
          <a:prstGeom prst="rect">
            <a:avLst/>
          </a:prstGeom>
          <a:noFill/>
        </p:spPr>
        <p:txBody>
          <a:bodyPr wrap="square" rtlCol="1">
            <a:spAutoFit/>
          </a:bodyPr>
          <a:lstStyle/>
          <a:p>
            <a:pPr>
              <a:lnSpc>
                <a:spcPct val="150000"/>
              </a:lnSpc>
            </a:pPr>
            <a:r>
              <a:rPr lang="ar-SA" sz="2000" b="1" u="sng" dirty="0"/>
              <a:t>7- معالجة قاعدة بيانات: </a:t>
            </a:r>
          </a:p>
          <a:p>
            <a:pPr>
              <a:lnSpc>
                <a:spcPct val="150000"/>
              </a:lnSpc>
            </a:pPr>
            <a:r>
              <a:rPr lang="ar-SA" b="1" dirty="0"/>
              <a:t>تتضمن وظائف مثل الاستعلام من قاعدة البيانات لاستخراج بيانات معينة وتعديل قاعدة البيانات وإنتاج تقارير من البيانات. مثلا في نظام الجامعة نستخرج عدد الط</a:t>
            </a:r>
            <a:r>
              <a:rPr lang="ar-EG" b="1" dirty="0"/>
              <a:t>لاب</a:t>
            </a:r>
            <a:r>
              <a:rPr lang="ar-SA" b="1" dirty="0"/>
              <a:t> المسجل</a:t>
            </a:r>
            <a:r>
              <a:rPr lang="ar-EG" b="1" dirty="0"/>
              <a:t>ين</a:t>
            </a:r>
            <a:r>
              <a:rPr lang="ar-SA" b="1" dirty="0"/>
              <a:t> في شعبة معينة أو مثلا نغير معلومات عن مادة معينة أو نستخرج تقرير يبين المواد التي تدرس في دبلوم الحاسب وأسماء من يدرسوها وعدد من يدرسونها.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3200" b="1" dirty="0">
                <a:solidFill>
                  <a:srgbClr val="FF0000"/>
                </a:solidFill>
              </a:rPr>
              <a:t>مميزات استخدام قواعد البيانات</a:t>
            </a:r>
            <a:endParaRPr lang="ar-EG" sz="3200" b="1" dirty="0">
              <a:solidFill>
                <a:srgbClr val="FF0000"/>
              </a:solidFill>
            </a:endParaRPr>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36</a:t>
            </a:fld>
            <a:endParaRPr lang="ar-SA"/>
          </a:p>
        </p:txBody>
      </p:sp>
    </p:spTree>
    <p:extLst>
      <p:ext uri="{BB962C8B-B14F-4D97-AF65-F5344CB8AC3E}">
        <p14:creationId xmlns:p14="http://schemas.microsoft.com/office/powerpoint/2010/main" val="1771095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82372"/>
            <a:ext cx="7481918" cy="714380"/>
          </a:xfrm>
        </p:spPr>
        <p:txBody>
          <a:bodyPr>
            <a:normAutofit/>
          </a:bodyPr>
          <a:lstStyle/>
          <a:p>
            <a:pPr algn="ctr"/>
            <a:r>
              <a:rPr lang="ar-SA" sz="2800" b="1" u="sng" dirty="0"/>
              <a:t>مميزات استخدام قواعد البيانات</a:t>
            </a:r>
            <a:endParaRPr lang="ar-SA" sz="2800" b="1" dirty="0"/>
          </a:p>
        </p:txBody>
      </p:sp>
      <p:sp>
        <p:nvSpPr>
          <p:cNvPr id="33" name="Slide Number Placeholder 32"/>
          <p:cNvSpPr>
            <a:spLocks noGrp="1"/>
          </p:cNvSpPr>
          <p:nvPr>
            <p:ph type="sldNum" sz="quarter" idx="12"/>
          </p:nvPr>
        </p:nvSpPr>
        <p:spPr/>
        <p:txBody>
          <a:bodyPr/>
          <a:lstStyle/>
          <a:p>
            <a:fld id="{43CFDE9F-9570-49AA-AD8D-0DC2D4E4C031}" type="slidenum">
              <a:rPr lang="ar-SA" smtClean="0"/>
              <a:pPr/>
              <a:t>37</a:t>
            </a:fld>
            <a:endParaRPr lang="ar-SA"/>
          </a:p>
        </p:txBody>
      </p:sp>
      <p:sp>
        <p:nvSpPr>
          <p:cNvPr id="6" name="TextBox 5"/>
          <p:cNvSpPr txBox="1"/>
          <p:nvPr/>
        </p:nvSpPr>
        <p:spPr>
          <a:xfrm>
            <a:off x="179512" y="1600924"/>
            <a:ext cx="8784976" cy="1107996"/>
          </a:xfrm>
          <a:prstGeom prst="rect">
            <a:avLst/>
          </a:prstGeom>
          <a:noFill/>
        </p:spPr>
        <p:txBody>
          <a:bodyPr wrap="square" rtlCol="1">
            <a:spAutoFit/>
          </a:bodyPr>
          <a:lstStyle/>
          <a:p>
            <a:pPr algn="just">
              <a:lnSpc>
                <a:spcPct val="150000"/>
              </a:lnSpc>
            </a:pPr>
            <a:r>
              <a:rPr lang="ar-SA" sz="2200" dirty="0"/>
              <a:t>تتميز قاعدة البيانات بأن تخزين أي بيانات يتم في مكان واحد فقط تتأثر به كافة البرامج والتطبيقات التي تتناول قاعدة البيانات. يبين الشكل التالي ذلك:</a:t>
            </a:r>
          </a:p>
        </p:txBody>
      </p:sp>
      <p:sp>
        <p:nvSpPr>
          <p:cNvPr id="7" name="Flowchart: Magnetic Disk 6"/>
          <p:cNvSpPr/>
          <p:nvPr/>
        </p:nvSpPr>
        <p:spPr>
          <a:xfrm>
            <a:off x="2285984" y="5740096"/>
            <a:ext cx="4357718" cy="857256"/>
          </a:xfrm>
          <a:prstGeom prst="flowChartMagneticDisk">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قاعدة البيانات</a:t>
            </a:r>
            <a:endParaRPr lang="ar-SA" dirty="0"/>
          </a:p>
        </p:txBody>
      </p:sp>
      <p:sp>
        <p:nvSpPr>
          <p:cNvPr id="11" name="Rectangle 10"/>
          <p:cNvSpPr/>
          <p:nvPr/>
        </p:nvSpPr>
        <p:spPr>
          <a:xfrm>
            <a:off x="4848228" y="4239898"/>
            <a:ext cx="335758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a:solidFill>
                  <a:schemeClr val="tx1"/>
                </a:solidFill>
              </a:rPr>
              <a:t>نظام معلومات شئون الموظفين</a:t>
            </a:r>
            <a:endParaRPr lang="ar-SA" sz="2000" dirty="0"/>
          </a:p>
        </p:txBody>
      </p:sp>
      <p:sp>
        <p:nvSpPr>
          <p:cNvPr id="12" name="Rectangle 11"/>
          <p:cNvSpPr/>
          <p:nvPr/>
        </p:nvSpPr>
        <p:spPr>
          <a:xfrm>
            <a:off x="990576" y="4239898"/>
            <a:ext cx="335758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a:solidFill>
                  <a:schemeClr val="tx1"/>
                </a:solidFill>
              </a:rPr>
              <a:t>نظام معلومات المخازن والعهد</a:t>
            </a:r>
            <a:endParaRPr lang="ar-SA" sz="2000" dirty="0"/>
          </a:p>
        </p:txBody>
      </p:sp>
      <p:sp>
        <p:nvSpPr>
          <p:cNvPr id="13" name="Up-Down Arrow 12"/>
          <p:cNvSpPr/>
          <p:nvPr/>
        </p:nvSpPr>
        <p:spPr>
          <a:xfrm>
            <a:off x="5848360" y="509715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Up-Down Arrow 13"/>
          <p:cNvSpPr/>
          <p:nvPr/>
        </p:nvSpPr>
        <p:spPr>
          <a:xfrm>
            <a:off x="3062278" y="509715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5" name="Group 14"/>
          <p:cNvGrpSpPr/>
          <p:nvPr/>
        </p:nvGrpSpPr>
        <p:grpSpPr>
          <a:xfrm>
            <a:off x="7143768" y="3096890"/>
            <a:ext cx="928694" cy="1143008"/>
            <a:chOff x="7500958" y="2500306"/>
            <a:chExt cx="928694" cy="1143008"/>
          </a:xfrm>
        </p:grpSpPr>
        <p:sp>
          <p:nvSpPr>
            <p:cNvPr id="16" name="Left-Right Arrow Callout 15"/>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17" name="TextBox 16"/>
            <p:cNvSpPr txBox="1"/>
            <p:nvPr/>
          </p:nvSpPr>
          <p:spPr>
            <a:xfrm>
              <a:off x="7500958" y="2857496"/>
              <a:ext cx="928694" cy="338554"/>
            </a:xfrm>
            <a:prstGeom prst="rect">
              <a:avLst/>
            </a:prstGeom>
            <a:noFill/>
          </p:spPr>
          <p:txBody>
            <a:bodyPr wrap="square" rtlCol="1">
              <a:spAutoFit/>
            </a:bodyPr>
            <a:lstStyle/>
            <a:p>
              <a:r>
                <a:rPr lang="ar-SA" sz="1600" dirty="0"/>
                <a:t>برنامج 1</a:t>
              </a:r>
            </a:p>
          </p:txBody>
        </p:sp>
      </p:grpSp>
      <p:grpSp>
        <p:nvGrpSpPr>
          <p:cNvPr id="18" name="Group 17"/>
          <p:cNvGrpSpPr/>
          <p:nvPr/>
        </p:nvGrpSpPr>
        <p:grpSpPr>
          <a:xfrm>
            <a:off x="6072198" y="3096890"/>
            <a:ext cx="928694" cy="1143008"/>
            <a:chOff x="7500958" y="2500306"/>
            <a:chExt cx="928694" cy="1143008"/>
          </a:xfrm>
        </p:grpSpPr>
        <p:sp>
          <p:nvSpPr>
            <p:cNvPr id="19" name="Left-Right Arrow Callout 18"/>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20" name="TextBox 19"/>
            <p:cNvSpPr txBox="1"/>
            <p:nvPr/>
          </p:nvSpPr>
          <p:spPr>
            <a:xfrm>
              <a:off x="7500958" y="2857496"/>
              <a:ext cx="928694" cy="338554"/>
            </a:xfrm>
            <a:prstGeom prst="rect">
              <a:avLst/>
            </a:prstGeom>
            <a:noFill/>
          </p:spPr>
          <p:txBody>
            <a:bodyPr wrap="square" rtlCol="1">
              <a:spAutoFit/>
            </a:bodyPr>
            <a:lstStyle/>
            <a:p>
              <a:r>
                <a:rPr lang="ar-SA" sz="1600" dirty="0"/>
                <a:t>برنامج 2</a:t>
              </a:r>
            </a:p>
          </p:txBody>
        </p:sp>
      </p:grpSp>
      <p:grpSp>
        <p:nvGrpSpPr>
          <p:cNvPr id="21" name="Group 20"/>
          <p:cNvGrpSpPr/>
          <p:nvPr/>
        </p:nvGrpSpPr>
        <p:grpSpPr>
          <a:xfrm>
            <a:off x="5000628" y="3096890"/>
            <a:ext cx="928694" cy="1143008"/>
            <a:chOff x="7500958" y="2500306"/>
            <a:chExt cx="928694" cy="1143008"/>
          </a:xfrm>
        </p:grpSpPr>
        <p:sp>
          <p:nvSpPr>
            <p:cNvPr id="22" name="Left-Right Arrow Callout 2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23" name="TextBox 22"/>
            <p:cNvSpPr txBox="1"/>
            <p:nvPr/>
          </p:nvSpPr>
          <p:spPr>
            <a:xfrm>
              <a:off x="7500958" y="2857496"/>
              <a:ext cx="928694" cy="338554"/>
            </a:xfrm>
            <a:prstGeom prst="rect">
              <a:avLst/>
            </a:prstGeom>
            <a:noFill/>
          </p:spPr>
          <p:txBody>
            <a:bodyPr wrap="square" rtlCol="1">
              <a:spAutoFit/>
            </a:bodyPr>
            <a:lstStyle/>
            <a:p>
              <a:r>
                <a:rPr lang="ar-SA" sz="1600" dirty="0"/>
                <a:t>برنامج 3</a:t>
              </a:r>
            </a:p>
          </p:txBody>
        </p:sp>
      </p:grpSp>
      <p:grpSp>
        <p:nvGrpSpPr>
          <p:cNvPr id="24" name="Group 23"/>
          <p:cNvGrpSpPr/>
          <p:nvPr/>
        </p:nvGrpSpPr>
        <p:grpSpPr>
          <a:xfrm>
            <a:off x="3286116" y="3096890"/>
            <a:ext cx="928694" cy="1143008"/>
            <a:chOff x="7500958" y="2500306"/>
            <a:chExt cx="928694" cy="1143008"/>
          </a:xfrm>
        </p:grpSpPr>
        <p:sp>
          <p:nvSpPr>
            <p:cNvPr id="25" name="Left-Right Arrow Callout 24"/>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26" name="TextBox 25"/>
            <p:cNvSpPr txBox="1"/>
            <p:nvPr/>
          </p:nvSpPr>
          <p:spPr>
            <a:xfrm>
              <a:off x="7500958" y="2857496"/>
              <a:ext cx="928694" cy="338554"/>
            </a:xfrm>
            <a:prstGeom prst="rect">
              <a:avLst/>
            </a:prstGeom>
            <a:noFill/>
          </p:spPr>
          <p:txBody>
            <a:bodyPr wrap="square" rtlCol="1">
              <a:spAutoFit/>
            </a:bodyPr>
            <a:lstStyle/>
            <a:p>
              <a:r>
                <a:rPr lang="ar-SA" sz="1600" dirty="0"/>
                <a:t>برنامج 4</a:t>
              </a:r>
            </a:p>
          </p:txBody>
        </p:sp>
      </p:grpSp>
      <p:grpSp>
        <p:nvGrpSpPr>
          <p:cNvPr id="27" name="Group 26"/>
          <p:cNvGrpSpPr/>
          <p:nvPr/>
        </p:nvGrpSpPr>
        <p:grpSpPr>
          <a:xfrm>
            <a:off x="2214546" y="3096890"/>
            <a:ext cx="928694" cy="1143008"/>
            <a:chOff x="7500958" y="2500306"/>
            <a:chExt cx="928694" cy="1143008"/>
          </a:xfrm>
        </p:grpSpPr>
        <p:sp>
          <p:nvSpPr>
            <p:cNvPr id="28"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29" name="TextBox 28"/>
            <p:cNvSpPr txBox="1"/>
            <p:nvPr/>
          </p:nvSpPr>
          <p:spPr>
            <a:xfrm>
              <a:off x="7500958" y="2857496"/>
              <a:ext cx="928694" cy="338554"/>
            </a:xfrm>
            <a:prstGeom prst="rect">
              <a:avLst/>
            </a:prstGeom>
            <a:noFill/>
          </p:spPr>
          <p:txBody>
            <a:bodyPr wrap="square" rtlCol="1">
              <a:spAutoFit/>
            </a:bodyPr>
            <a:lstStyle/>
            <a:p>
              <a:r>
                <a:rPr lang="ar-SA" sz="1600" dirty="0"/>
                <a:t>برنامج 5</a:t>
              </a:r>
            </a:p>
          </p:txBody>
        </p:sp>
      </p:grpSp>
      <p:grpSp>
        <p:nvGrpSpPr>
          <p:cNvPr id="30" name="Group 29"/>
          <p:cNvGrpSpPr/>
          <p:nvPr/>
        </p:nvGrpSpPr>
        <p:grpSpPr>
          <a:xfrm>
            <a:off x="1000100" y="3096890"/>
            <a:ext cx="928694" cy="1143008"/>
            <a:chOff x="7500958" y="2500306"/>
            <a:chExt cx="928694" cy="1143008"/>
          </a:xfrm>
        </p:grpSpPr>
        <p:sp>
          <p:nvSpPr>
            <p:cNvPr id="31" name="Left-Right Arrow Callout 30"/>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32" name="TextBox 31"/>
            <p:cNvSpPr txBox="1"/>
            <p:nvPr/>
          </p:nvSpPr>
          <p:spPr>
            <a:xfrm>
              <a:off x="7500958" y="2857496"/>
              <a:ext cx="928694" cy="338554"/>
            </a:xfrm>
            <a:prstGeom prst="rect">
              <a:avLst/>
            </a:prstGeom>
            <a:noFill/>
          </p:spPr>
          <p:txBody>
            <a:bodyPr wrap="square" rtlCol="1">
              <a:spAutoFit/>
            </a:bodyPr>
            <a:lstStyle/>
            <a:p>
              <a:r>
                <a:rPr lang="ar-SA" sz="1600" dirty="0"/>
                <a:t>برنامج 6</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66" y="554380"/>
            <a:ext cx="7481918" cy="714380"/>
          </a:xfrm>
        </p:spPr>
        <p:txBody>
          <a:bodyPr>
            <a:normAutofit/>
          </a:bodyPr>
          <a:lstStyle/>
          <a:p>
            <a:pPr algn="ctr"/>
            <a:r>
              <a:rPr lang="ar-SA" sz="2800" b="1" u="sng" dirty="0"/>
              <a:t>مميزات استخدام قواعد البيانات</a:t>
            </a:r>
            <a:endParaRPr lang="ar-SA" sz="28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38</a:t>
            </a:fld>
            <a:endParaRPr lang="ar-SA"/>
          </a:p>
        </p:txBody>
      </p:sp>
      <p:sp>
        <p:nvSpPr>
          <p:cNvPr id="27" name="TextBox 26"/>
          <p:cNvSpPr txBox="1"/>
          <p:nvPr/>
        </p:nvSpPr>
        <p:spPr>
          <a:xfrm>
            <a:off x="428596" y="2204864"/>
            <a:ext cx="8305685" cy="1754326"/>
          </a:xfrm>
          <a:prstGeom prst="rect">
            <a:avLst/>
          </a:prstGeom>
          <a:noFill/>
        </p:spPr>
        <p:txBody>
          <a:bodyPr wrap="square" rtlCol="1">
            <a:spAutoFit/>
          </a:bodyPr>
          <a:lstStyle/>
          <a:p>
            <a:pPr>
              <a:lnSpc>
                <a:spcPct val="150000"/>
              </a:lnSpc>
            </a:pPr>
            <a:r>
              <a:rPr lang="ar-SA" b="1" u="sng" dirty="0"/>
              <a:t>1- ندرة تكرار البيانات: </a:t>
            </a:r>
          </a:p>
          <a:p>
            <a:pPr>
              <a:lnSpc>
                <a:spcPct val="150000"/>
              </a:lnSpc>
            </a:pPr>
            <a:r>
              <a:rPr lang="ar-SA" dirty="0"/>
              <a:t>نظرا لاستخدام قاعدة بيانات واحدة فأي بيان لايتم تسجيله أكثر من مره . ويحدث فقط تكرار محدود لعدد من حقول البيانات بشكل يتحكم فيه مصمم قاعدة البيانات من أجل ربط البيانات ببعضها البعض وهذا يمنع ضياع حيز التخزين والجهد والوقت اللازمين لذلك. </a:t>
            </a:r>
          </a:p>
        </p:txBody>
      </p:sp>
      <p:sp>
        <p:nvSpPr>
          <p:cNvPr id="30" name="TextBox 29"/>
          <p:cNvSpPr txBox="1"/>
          <p:nvPr/>
        </p:nvSpPr>
        <p:spPr>
          <a:xfrm>
            <a:off x="395536" y="4149080"/>
            <a:ext cx="8305685" cy="2169825"/>
          </a:xfrm>
          <a:prstGeom prst="rect">
            <a:avLst/>
          </a:prstGeom>
          <a:noFill/>
        </p:spPr>
        <p:txBody>
          <a:bodyPr wrap="square" rtlCol="1">
            <a:spAutoFit/>
          </a:bodyPr>
          <a:lstStyle/>
          <a:p>
            <a:pPr>
              <a:lnSpc>
                <a:spcPct val="150000"/>
              </a:lnSpc>
            </a:pPr>
            <a:r>
              <a:rPr lang="ar-SA" b="1" u="sng" dirty="0"/>
              <a:t>2- تجانس أو توافق  البيانات: </a:t>
            </a:r>
          </a:p>
          <a:p>
            <a:pPr>
              <a:lnSpc>
                <a:spcPct val="150000"/>
              </a:lnSpc>
            </a:pPr>
            <a:r>
              <a:rPr lang="ar-SA" dirty="0"/>
              <a:t>يترتب على عدم تكرارالبيانات داخل قاعدة بيانات واحدة عدم وجود أي بيانات غير متوافقة ذلك لأن إدخال أي معلومة أوتعديلها أو حذفها يتم في نفس قاعدة البيانات وتتأثر به كافة التطبيقات التي تتناول القاعدة.(مثلا في نظام الجامعة عند تعديل عدد ساعات مادة معينة يظهر هذا التعديل في جداول الطلبة وجداول الأساتذة)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ox(in)">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82372"/>
            <a:ext cx="7481918" cy="714380"/>
          </a:xfrm>
        </p:spPr>
        <p:txBody>
          <a:bodyPr>
            <a:normAutofit/>
          </a:bodyPr>
          <a:lstStyle/>
          <a:p>
            <a:pPr algn="ctr"/>
            <a:r>
              <a:rPr lang="ar-SA" sz="2800" b="1" u="sng" dirty="0"/>
              <a:t>مميزات استخدام قواعد البيانات</a:t>
            </a:r>
            <a:endParaRPr lang="ar-SA" sz="2800" b="1" dirty="0"/>
          </a:p>
        </p:txBody>
      </p:sp>
      <p:sp>
        <p:nvSpPr>
          <p:cNvPr id="7" name="Slide Number Placeholder 6"/>
          <p:cNvSpPr>
            <a:spLocks noGrp="1"/>
          </p:cNvSpPr>
          <p:nvPr>
            <p:ph type="sldNum" sz="quarter" idx="12"/>
          </p:nvPr>
        </p:nvSpPr>
        <p:spPr/>
        <p:txBody>
          <a:bodyPr/>
          <a:lstStyle/>
          <a:p>
            <a:fld id="{43CFDE9F-9570-49AA-AD8D-0DC2D4E4C031}" type="slidenum">
              <a:rPr lang="ar-SA" smtClean="0"/>
              <a:pPr/>
              <a:t>39</a:t>
            </a:fld>
            <a:endParaRPr lang="ar-SA"/>
          </a:p>
        </p:txBody>
      </p:sp>
      <p:sp>
        <p:nvSpPr>
          <p:cNvPr id="5" name="TextBox 4"/>
          <p:cNvSpPr txBox="1"/>
          <p:nvPr/>
        </p:nvSpPr>
        <p:spPr>
          <a:xfrm>
            <a:off x="477068" y="1720251"/>
            <a:ext cx="8305685" cy="1338828"/>
          </a:xfrm>
          <a:prstGeom prst="rect">
            <a:avLst/>
          </a:prstGeom>
          <a:noFill/>
        </p:spPr>
        <p:txBody>
          <a:bodyPr wrap="square" rtlCol="1">
            <a:spAutoFit/>
          </a:bodyPr>
          <a:lstStyle/>
          <a:p>
            <a:pPr>
              <a:lnSpc>
                <a:spcPct val="150000"/>
              </a:lnSpc>
            </a:pPr>
            <a:r>
              <a:rPr lang="ar-SA" b="1" u="sng" dirty="0"/>
              <a:t>3- توفر المرونة: </a:t>
            </a:r>
          </a:p>
          <a:p>
            <a:pPr>
              <a:lnSpc>
                <a:spcPct val="150000"/>
              </a:lnSpc>
            </a:pPr>
            <a:r>
              <a:rPr lang="ar-SA" dirty="0"/>
              <a:t>يتميز نظام معالجة قواعد البيانات بالمرونة الكبيرة والقابلية للتعديل وتتطلب وقتا وجهدا بسيطا جدا وبالتالي تكلفة منخفضة (مثل الحذف والإضافة) . </a:t>
            </a:r>
          </a:p>
        </p:txBody>
      </p:sp>
      <p:sp>
        <p:nvSpPr>
          <p:cNvPr id="6" name="TextBox 5"/>
          <p:cNvSpPr txBox="1"/>
          <p:nvPr/>
        </p:nvSpPr>
        <p:spPr>
          <a:xfrm>
            <a:off x="467544" y="3258850"/>
            <a:ext cx="8305685" cy="1754326"/>
          </a:xfrm>
          <a:prstGeom prst="rect">
            <a:avLst/>
          </a:prstGeom>
          <a:noFill/>
        </p:spPr>
        <p:txBody>
          <a:bodyPr wrap="square" rtlCol="1">
            <a:spAutoFit/>
          </a:bodyPr>
          <a:lstStyle/>
          <a:p>
            <a:pPr>
              <a:lnSpc>
                <a:spcPct val="150000"/>
              </a:lnSpc>
            </a:pPr>
            <a:r>
              <a:rPr lang="ar-SA" b="1" u="sng" dirty="0"/>
              <a:t>4- توفر المواصفات القياسية: </a:t>
            </a:r>
          </a:p>
          <a:p>
            <a:pPr>
              <a:lnSpc>
                <a:spcPct val="150000"/>
              </a:lnSpc>
            </a:pPr>
            <a:r>
              <a:rPr lang="ar-SA" dirty="0"/>
              <a:t>في العادة يضع مصمم قاعدة البيانات قيودا على البيانات وعلى علاقاتها ببعضها البعض هذه القيود يفرضها النظام على جميع المتعاملين مع قاعدة البيانات مما يضمن توفر مواصفات قياسية عالية لأنها إجبارية من النظام  (مثلا لا ندخل درجة أكبر من مئة).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3200" b="1" dirty="0">
                <a:solidFill>
                  <a:srgbClr val="FF0000"/>
                </a:solidFill>
              </a:rPr>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4</a:t>
            </a:fld>
            <a:endParaRPr lang="ar-SA"/>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10364"/>
            <a:ext cx="7481918" cy="714380"/>
          </a:xfrm>
        </p:spPr>
        <p:txBody>
          <a:bodyPr>
            <a:normAutofit/>
          </a:bodyPr>
          <a:lstStyle/>
          <a:p>
            <a:pPr algn="ctr"/>
            <a:r>
              <a:rPr lang="ar-SA" sz="2800" b="1" u="sng" dirty="0"/>
              <a:t>مميزات استخدام قواعد البيانات</a:t>
            </a:r>
            <a:endParaRPr lang="ar-SA" sz="2800" b="1"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40</a:t>
            </a:fld>
            <a:endParaRPr lang="ar-SA"/>
          </a:p>
        </p:txBody>
      </p:sp>
      <p:sp>
        <p:nvSpPr>
          <p:cNvPr id="7" name="TextBox 6"/>
          <p:cNvSpPr txBox="1"/>
          <p:nvPr/>
        </p:nvSpPr>
        <p:spPr>
          <a:xfrm>
            <a:off x="473648" y="1571085"/>
            <a:ext cx="8305685" cy="923330"/>
          </a:xfrm>
          <a:prstGeom prst="rect">
            <a:avLst/>
          </a:prstGeom>
          <a:noFill/>
        </p:spPr>
        <p:txBody>
          <a:bodyPr wrap="square" rtlCol="1">
            <a:spAutoFit/>
          </a:bodyPr>
          <a:lstStyle/>
          <a:p>
            <a:pPr>
              <a:lnSpc>
                <a:spcPct val="150000"/>
              </a:lnSpc>
            </a:pPr>
            <a:r>
              <a:rPr lang="ar-SA" b="1" u="sng" dirty="0"/>
              <a:t>5- مشاركة كبيرة: </a:t>
            </a:r>
          </a:p>
          <a:p>
            <a:pPr>
              <a:lnSpc>
                <a:spcPct val="150000"/>
              </a:lnSpc>
            </a:pPr>
            <a:r>
              <a:rPr lang="ar-SA" dirty="0"/>
              <a:t>توفر نظم قواعد البيانات مشاركة كبيرة مع تعدد مستخدمي النظم. </a:t>
            </a:r>
          </a:p>
        </p:txBody>
      </p:sp>
      <p:sp>
        <p:nvSpPr>
          <p:cNvPr id="8" name="TextBox 7"/>
          <p:cNvSpPr txBox="1"/>
          <p:nvPr/>
        </p:nvSpPr>
        <p:spPr>
          <a:xfrm>
            <a:off x="464124" y="2681056"/>
            <a:ext cx="8305685" cy="1754326"/>
          </a:xfrm>
          <a:prstGeom prst="rect">
            <a:avLst/>
          </a:prstGeom>
          <a:noFill/>
        </p:spPr>
        <p:txBody>
          <a:bodyPr wrap="square" rtlCol="1">
            <a:spAutoFit/>
          </a:bodyPr>
          <a:lstStyle/>
          <a:p>
            <a:pPr>
              <a:lnSpc>
                <a:spcPct val="150000"/>
              </a:lnSpc>
            </a:pPr>
            <a:r>
              <a:rPr lang="ar-SA" b="1" u="sng" dirty="0"/>
              <a:t>6- سهولة الصيانة: </a:t>
            </a:r>
          </a:p>
          <a:p>
            <a:pPr>
              <a:lnSpc>
                <a:spcPct val="150000"/>
              </a:lnSpc>
            </a:pPr>
            <a:r>
              <a:rPr lang="ar-SA" dirty="0"/>
              <a:t>نظرا لأن التطبيقات تتناول نفس قاعدة البيانات فأن أي إجراء أي تعديل يتم في موضع واحد في قاعدة البيانات بسهولة ويسر وتحت مسؤولية المختص (مثلا عند تعديل عدد ساعات المقرر يتم التعديل مباشرة على جداول الأساتذة والطلبة)   </a:t>
            </a:r>
          </a:p>
        </p:txBody>
      </p:sp>
      <p:sp>
        <p:nvSpPr>
          <p:cNvPr id="9" name="TextBox 8"/>
          <p:cNvSpPr txBox="1"/>
          <p:nvPr/>
        </p:nvSpPr>
        <p:spPr>
          <a:xfrm>
            <a:off x="35496" y="4538444"/>
            <a:ext cx="8734313" cy="1338828"/>
          </a:xfrm>
          <a:prstGeom prst="rect">
            <a:avLst/>
          </a:prstGeom>
          <a:noFill/>
        </p:spPr>
        <p:txBody>
          <a:bodyPr wrap="square" rtlCol="1">
            <a:spAutoFit/>
          </a:bodyPr>
          <a:lstStyle/>
          <a:p>
            <a:pPr>
              <a:lnSpc>
                <a:spcPct val="150000"/>
              </a:lnSpc>
            </a:pPr>
            <a:r>
              <a:rPr lang="ar-SA" b="1" u="sng" dirty="0"/>
              <a:t>7- أمن وسرية البيانات عالية جدا: </a:t>
            </a:r>
          </a:p>
          <a:p>
            <a:pPr>
              <a:lnSpc>
                <a:spcPct val="150000"/>
              </a:lnSpc>
            </a:pPr>
            <a:r>
              <a:rPr lang="ar-SA" dirty="0"/>
              <a:t>تتضمن نظم قوعد البيانات إعطاء صلاحيات محددة لكل مجموعة من المستخدمين وهذا يؤمن البيانات تأمين عاليا ضد المستخدمين غير المصرح لهم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54380"/>
            <a:ext cx="7481918" cy="714380"/>
          </a:xfrm>
        </p:spPr>
        <p:txBody>
          <a:bodyPr>
            <a:normAutofit/>
          </a:bodyPr>
          <a:lstStyle/>
          <a:p>
            <a:pPr algn="ctr"/>
            <a:r>
              <a:rPr lang="ar-SA" sz="2800" b="1" u="sng" dirty="0"/>
              <a:t>مميزات استخدام قواعد البيانات</a:t>
            </a:r>
            <a:endParaRPr lang="ar-SA" sz="2800" b="1"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41</a:t>
            </a:fld>
            <a:endParaRPr lang="ar-SA"/>
          </a:p>
        </p:txBody>
      </p:sp>
      <p:sp>
        <p:nvSpPr>
          <p:cNvPr id="7" name="TextBox 6"/>
          <p:cNvSpPr txBox="1"/>
          <p:nvPr/>
        </p:nvSpPr>
        <p:spPr>
          <a:xfrm>
            <a:off x="473648" y="1468890"/>
            <a:ext cx="8305685" cy="1754326"/>
          </a:xfrm>
          <a:prstGeom prst="rect">
            <a:avLst/>
          </a:prstGeom>
          <a:noFill/>
        </p:spPr>
        <p:txBody>
          <a:bodyPr wrap="square" rtlCol="1">
            <a:spAutoFit/>
          </a:bodyPr>
          <a:lstStyle/>
          <a:p>
            <a:pPr>
              <a:lnSpc>
                <a:spcPct val="150000"/>
              </a:lnSpc>
            </a:pPr>
            <a:r>
              <a:rPr lang="ar-SA" b="1" u="sng" dirty="0"/>
              <a:t>8- تحديث فوري للبيانات: </a:t>
            </a:r>
          </a:p>
          <a:p>
            <a:pPr>
              <a:lnSpc>
                <a:spcPct val="150000"/>
              </a:lnSpc>
            </a:pPr>
            <a:r>
              <a:rPr lang="ar-SA" dirty="0"/>
              <a:t>تصميم قاعدة البيانات بالشكل القياسي المتكامل وتوحيد مصدر البيانات التي تتناولها كافة التطبيقات يتسبب في أن أي تحديث سواء كان تعديل ام إضافة أم حذف فوري لكافة التطبيقات التي تستخدم  قاعدة البيانات . </a:t>
            </a:r>
          </a:p>
        </p:txBody>
      </p:sp>
      <p:sp>
        <p:nvSpPr>
          <p:cNvPr id="8" name="TextBox 7"/>
          <p:cNvSpPr txBox="1"/>
          <p:nvPr/>
        </p:nvSpPr>
        <p:spPr>
          <a:xfrm>
            <a:off x="464124" y="3111964"/>
            <a:ext cx="8305685" cy="1754326"/>
          </a:xfrm>
          <a:prstGeom prst="rect">
            <a:avLst/>
          </a:prstGeom>
          <a:noFill/>
        </p:spPr>
        <p:txBody>
          <a:bodyPr wrap="square" rtlCol="1">
            <a:spAutoFit/>
          </a:bodyPr>
          <a:lstStyle/>
          <a:p>
            <a:pPr>
              <a:lnSpc>
                <a:spcPct val="150000"/>
              </a:lnSpc>
            </a:pPr>
            <a:r>
              <a:rPr lang="ar-SA" b="1" u="sng" dirty="0"/>
              <a:t>9- استعادة البيانات والنسخ الإحتياطية: </a:t>
            </a:r>
          </a:p>
          <a:p>
            <a:pPr>
              <a:lnSpc>
                <a:spcPct val="150000"/>
              </a:lnSpc>
            </a:pPr>
            <a:r>
              <a:rPr lang="ar-SA" dirty="0"/>
              <a:t>توفر نظم قاعدة البيانات برامج لتوفير نسخ احتياطية من قاعدة البيانات. هذا بالإضافة لوجود برامج تقوم باستعادة البيانات في حال وجود أي عطل غير تدمير البيانات وحتى في حال تدمير البيانات يمكن الاستعانة بالنسخ الاحتياطية. </a:t>
            </a:r>
          </a:p>
        </p:txBody>
      </p:sp>
      <p:sp>
        <p:nvSpPr>
          <p:cNvPr id="9" name="TextBox 8"/>
          <p:cNvSpPr txBox="1"/>
          <p:nvPr/>
        </p:nvSpPr>
        <p:spPr>
          <a:xfrm>
            <a:off x="86159" y="4826476"/>
            <a:ext cx="8734313" cy="1842884"/>
          </a:xfrm>
          <a:prstGeom prst="rect">
            <a:avLst/>
          </a:prstGeom>
          <a:noFill/>
        </p:spPr>
        <p:txBody>
          <a:bodyPr wrap="square" rtlCol="1">
            <a:noAutofit/>
          </a:bodyPr>
          <a:lstStyle/>
          <a:p>
            <a:pPr>
              <a:lnSpc>
                <a:spcPct val="150000"/>
              </a:lnSpc>
            </a:pPr>
            <a:r>
              <a:rPr lang="ar-SA" b="1" u="sng" dirty="0"/>
              <a:t>10- استقلالية البيانات: </a:t>
            </a:r>
          </a:p>
          <a:p>
            <a:r>
              <a:rPr lang="ar-SA" dirty="0"/>
              <a:t>تصميم قاعدة البيانات بحيث تكون منفصلة عن التطبيقات التي تستخدمها يجعل صيانة هذه التطبيقات أوحتى بناء تطبيقات جديدة يتم بعيدا عن تلك القاعدة ولا يؤثر عليها كذلك يمكن أن تكون قاعدة البيانات على جهاز خادم وأي تطبيق يعمل على أجهزة أخرى بحيث لوتعطلت هذه التطبيقات لاتتأثر قاعدة البيانات بذلك.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3200" b="1" dirty="0">
                <a:solidFill>
                  <a:srgbClr val="FF0000"/>
                </a:solidFill>
              </a:rPr>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42</a:t>
            </a:fld>
            <a:endParaRPr lang="ar-SA"/>
          </a:p>
        </p:txBody>
      </p:sp>
    </p:spTree>
    <p:extLst>
      <p:ext uri="{BB962C8B-B14F-4D97-AF65-F5344CB8AC3E}">
        <p14:creationId xmlns:p14="http://schemas.microsoft.com/office/powerpoint/2010/main" val="40379280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مشكلات نظم قواعد البيانات </a:t>
            </a:r>
            <a:br>
              <a:rPr lang="ar-EG" dirty="0"/>
            </a:br>
            <a:r>
              <a:rPr lang="en-GB" dirty="0"/>
              <a:t>Limitations of DB</a:t>
            </a:r>
          </a:p>
        </p:txBody>
      </p:sp>
      <p:sp>
        <p:nvSpPr>
          <p:cNvPr id="3" name="Content Placeholder 2"/>
          <p:cNvSpPr>
            <a:spLocks noGrp="1"/>
          </p:cNvSpPr>
          <p:nvPr>
            <p:ph idx="1"/>
          </p:nvPr>
        </p:nvSpPr>
        <p:spPr>
          <a:xfrm>
            <a:off x="457200" y="1752600"/>
            <a:ext cx="8229600" cy="4603750"/>
          </a:xfrm>
        </p:spPr>
        <p:txBody>
          <a:bodyPr>
            <a:normAutofit/>
          </a:bodyPr>
          <a:lstStyle/>
          <a:p>
            <a:pPr>
              <a:buFont typeface="Wingdings" panose="05000000000000000000" pitchFamily="2" charset="2"/>
              <a:buChar char="v"/>
            </a:pPr>
            <a:r>
              <a:rPr lang="ar-EG" sz="2800" b="1" dirty="0"/>
              <a:t>التكلفه العاليه:</a:t>
            </a:r>
          </a:p>
          <a:p>
            <a:r>
              <a:rPr lang="ar-EG" dirty="0"/>
              <a:t> انشاء وصيانة قواعد البيانات</a:t>
            </a:r>
          </a:p>
          <a:p>
            <a:r>
              <a:rPr lang="ar-EG" dirty="0"/>
              <a:t>تدريب الكوادر المطلوبه</a:t>
            </a:r>
          </a:p>
          <a:p>
            <a:r>
              <a:rPr lang="ar-EG" dirty="0"/>
              <a:t>مواصفات أعلى للأجهزة الخادمة المطلوب منها تحميل وادارة قاعدة البيانات.</a:t>
            </a:r>
          </a:p>
          <a:p>
            <a:endParaRPr lang="ar-EG" sz="1100" dirty="0"/>
          </a:p>
          <a:p>
            <a:pPr>
              <a:buFont typeface="Wingdings" panose="05000000000000000000" pitchFamily="2" charset="2"/>
              <a:buChar char="v"/>
            </a:pPr>
            <a:r>
              <a:rPr lang="ar-EG" sz="2800" b="1" dirty="0"/>
              <a:t>درجة تعقيد أعلي:</a:t>
            </a:r>
          </a:p>
          <a:p>
            <a:r>
              <a:rPr lang="ar-EG" dirty="0"/>
              <a:t>خاصة أن كل بيانات المنظمة يتم ضمها في قاعدة بيانات واحدة ويتطلب ذلك درجه ونظم أكثر تعقيدا فيما يخص تأمين قاعدة البيانات وتحديد مستويات الصلاحيه للمستخدمين وحمايتها ممن لهم حق الدخول عليها.</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43</a:t>
            </a:fld>
            <a:endParaRPr lang="ar-SA"/>
          </a:p>
        </p:txBody>
      </p:sp>
    </p:spTree>
    <p:extLst>
      <p:ext uri="{BB962C8B-B14F-4D97-AF65-F5344CB8AC3E}">
        <p14:creationId xmlns:p14="http://schemas.microsoft.com/office/powerpoint/2010/main" val="3253710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3200" b="1" dirty="0">
                <a:solidFill>
                  <a:srgbClr val="FF0000"/>
                </a:solidFill>
              </a:rPr>
              <a:t>نظم ادارة قواعد البيانات</a:t>
            </a:r>
            <a:endParaRPr lang="ar-SA" sz="3200" b="1" dirty="0">
              <a:solidFill>
                <a:srgbClr val="FF0000"/>
              </a:solidFill>
            </a:endParaRPr>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44</a:t>
            </a:fld>
            <a:endParaRPr lang="ar-SA"/>
          </a:p>
        </p:txBody>
      </p:sp>
    </p:spTree>
    <p:extLst>
      <p:ext uri="{BB962C8B-B14F-4D97-AF65-F5344CB8AC3E}">
        <p14:creationId xmlns:p14="http://schemas.microsoft.com/office/powerpoint/2010/main" val="11451396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نظم ادارة قواعد البيانات</a:t>
            </a:r>
            <a:br>
              <a:rPr lang="ar-EG" dirty="0"/>
            </a:br>
            <a:r>
              <a:rPr lang="en-GB" sz="3100" dirty="0"/>
              <a:t>Data base management systems (DBMS)</a:t>
            </a:r>
            <a:endParaRPr lang="en-GB" dirty="0"/>
          </a:p>
        </p:txBody>
      </p:sp>
      <p:sp>
        <p:nvSpPr>
          <p:cNvPr id="3" name="Content Placeholder 2"/>
          <p:cNvSpPr>
            <a:spLocks noGrp="1"/>
          </p:cNvSpPr>
          <p:nvPr>
            <p:ph idx="1"/>
          </p:nvPr>
        </p:nvSpPr>
        <p:spPr/>
        <p:txBody>
          <a:bodyPr/>
          <a:lstStyle/>
          <a:p>
            <a:r>
              <a:rPr lang="ar-EG" dirty="0"/>
              <a:t>هي مجموعة برامج معقدة مسئوله عن ادارة قاعدة البيانات حيث تمثل حلقة الوصل بين برامج التطبيقات و سجلات قاعدة البيانات.</a:t>
            </a:r>
          </a:p>
          <a:p>
            <a:r>
              <a:rPr lang="ar-EG" dirty="0"/>
              <a:t>تقسم مجموعة البرامج من منظور الهيكلة الي ثلاث مستويات:</a:t>
            </a:r>
          </a:p>
          <a:p>
            <a:pPr marL="571500" indent="-457200">
              <a:buFont typeface="+mj-lt"/>
              <a:buAutoNum type="arabicPeriod"/>
            </a:pPr>
            <a:r>
              <a:rPr lang="ar-EG" dirty="0"/>
              <a:t>الطبقة الخارجية </a:t>
            </a:r>
            <a:r>
              <a:rPr lang="en-GB" dirty="0"/>
              <a:t>External layer</a:t>
            </a:r>
          </a:p>
          <a:p>
            <a:pPr marL="571500" indent="-457200">
              <a:buFont typeface="+mj-lt"/>
              <a:buAutoNum type="arabicPeriod"/>
            </a:pPr>
            <a:r>
              <a:rPr lang="ar-EG" dirty="0"/>
              <a:t>الطبقة المفاهيمية </a:t>
            </a:r>
            <a:r>
              <a:rPr lang="en-GB" dirty="0"/>
              <a:t>Conceptual layer</a:t>
            </a:r>
          </a:p>
          <a:p>
            <a:pPr marL="571500" indent="-457200">
              <a:buFont typeface="+mj-lt"/>
              <a:buAutoNum type="arabicPeriod"/>
            </a:pPr>
            <a:r>
              <a:rPr lang="ar-EG" dirty="0"/>
              <a:t>الطبقة الداخليه </a:t>
            </a:r>
            <a:r>
              <a:rPr lang="en-GB" dirty="0"/>
              <a:t>Internal layer </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45</a:t>
            </a:fld>
            <a:endParaRPr lang="ar-SA"/>
          </a:p>
        </p:txBody>
      </p:sp>
    </p:spTree>
    <p:extLst>
      <p:ext uri="{BB962C8B-B14F-4D97-AF65-F5344CB8AC3E}">
        <p14:creationId xmlns:p14="http://schemas.microsoft.com/office/powerpoint/2010/main" val="1030607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نظم ادارة قواعد البيانات</a:t>
            </a:r>
            <a:br>
              <a:rPr lang="ar-EG" dirty="0"/>
            </a:br>
            <a:r>
              <a:rPr lang="en-GB" sz="3100" dirty="0"/>
              <a:t>Data base management systems (DBMS)</a:t>
            </a:r>
            <a:endParaRPr lang="en-GB" dirty="0"/>
          </a:p>
        </p:txBody>
      </p:sp>
      <p:sp>
        <p:nvSpPr>
          <p:cNvPr id="3" name="Content Placeholder 2"/>
          <p:cNvSpPr>
            <a:spLocks noGrp="1"/>
          </p:cNvSpPr>
          <p:nvPr>
            <p:ph idx="1"/>
          </p:nvPr>
        </p:nvSpPr>
        <p:spPr/>
        <p:txBody>
          <a:bodyPr/>
          <a:lstStyle/>
          <a:p>
            <a:pPr marL="571500" indent="-457200">
              <a:buFont typeface="+mj-lt"/>
              <a:buAutoNum type="arabicPeriod"/>
            </a:pPr>
            <a:r>
              <a:rPr lang="ar-EG" dirty="0"/>
              <a:t>الطبقة الخارجية </a:t>
            </a:r>
            <a:r>
              <a:rPr lang="en-GB" dirty="0"/>
              <a:t>External layer</a:t>
            </a:r>
          </a:p>
          <a:p>
            <a:r>
              <a:rPr lang="ar-EG" dirty="0"/>
              <a:t>هي البرامج المسئوله عن واجهة التعامل مع تطبيقات المستخدم حيث تكون مهمتها ترجمة أوامر تطبيق المستخدم طبقا للغة المستخدمه الى مجموعة خطوات وأوامر خاصة بالمعالجة.</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46</a:t>
            </a:fld>
            <a:endParaRPr lang="ar-SA"/>
          </a:p>
        </p:txBody>
      </p:sp>
    </p:spTree>
    <p:extLst>
      <p:ext uri="{BB962C8B-B14F-4D97-AF65-F5344CB8AC3E}">
        <p14:creationId xmlns:p14="http://schemas.microsoft.com/office/powerpoint/2010/main" val="22497136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نظم ادارة قواعد البيانات</a:t>
            </a:r>
            <a:br>
              <a:rPr lang="ar-EG" dirty="0"/>
            </a:br>
            <a:r>
              <a:rPr lang="en-GB" sz="3100" dirty="0"/>
              <a:t>Data base management systems (DBMS)</a:t>
            </a:r>
            <a:endParaRPr lang="en-GB" dirty="0"/>
          </a:p>
        </p:txBody>
      </p:sp>
      <p:sp>
        <p:nvSpPr>
          <p:cNvPr id="3" name="Content Placeholder 2"/>
          <p:cNvSpPr>
            <a:spLocks noGrp="1"/>
          </p:cNvSpPr>
          <p:nvPr>
            <p:ph idx="1"/>
          </p:nvPr>
        </p:nvSpPr>
        <p:spPr/>
        <p:txBody>
          <a:bodyPr/>
          <a:lstStyle/>
          <a:p>
            <a:pPr marL="114300" indent="0">
              <a:buNone/>
            </a:pPr>
            <a:r>
              <a:rPr lang="ar-EG" dirty="0"/>
              <a:t>2. الطبقة المفاهيمية </a:t>
            </a:r>
            <a:r>
              <a:rPr lang="en-GB" dirty="0"/>
              <a:t>Conceptual layer</a:t>
            </a:r>
          </a:p>
          <a:p>
            <a:pPr marL="114300" indent="0">
              <a:buNone/>
            </a:pPr>
            <a:r>
              <a:rPr lang="ar-EG" dirty="0"/>
              <a:t>المستوي الذي يتوسط طبقتي التعامل مع البرامج من ناحيه مستوى التعامل مع البيانات واوساط التخزين من ناحيه حيث يتم ترجمة الأوامر الخاصه من البرامج الى نمط موحد.</a:t>
            </a:r>
            <a:endParaRPr lang="en-GB" dirty="0"/>
          </a:p>
          <a:p>
            <a:pPr marL="114300" indent="0">
              <a:buNone/>
            </a:pPr>
            <a:r>
              <a:rPr lang="en-GB" dirty="0"/>
              <a:t> </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47</a:t>
            </a:fld>
            <a:endParaRPr lang="ar-SA"/>
          </a:p>
        </p:txBody>
      </p:sp>
    </p:spTree>
    <p:extLst>
      <p:ext uri="{BB962C8B-B14F-4D97-AF65-F5344CB8AC3E}">
        <p14:creationId xmlns:p14="http://schemas.microsoft.com/office/powerpoint/2010/main" val="9189478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نظم ادارة قواعد البيانات</a:t>
            </a:r>
            <a:br>
              <a:rPr lang="ar-EG" dirty="0"/>
            </a:br>
            <a:r>
              <a:rPr lang="en-GB" sz="3100" dirty="0"/>
              <a:t>Data base management systems (DBMS)</a:t>
            </a:r>
            <a:endParaRPr lang="en-GB" dirty="0"/>
          </a:p>
        </p:txBody>
      </p:sp>
      <p:sp>
        <p:nvSpPr>
          <p:cNvPr id="3" name="Content Placeholder 2"/>
          <p:cNvSpPr>
            <a:spLocks noGrp="1"/>
          </p:cNvSpPr>
          <p:nvPr>
            <p:ph idx="1"/>
          </p:nvPr>
        </p:nvSpPr>
        <p:spPr/>
        <p:txBody>
          <a:bodyPr/>
          <a:lstStyle/>
          <a:p>
            <a:pPr marL="114300" indent="0">
              <a:buNone/>
            </a:pPr>
            <a:r>
              <a:rPr lang="ar-EG" dirty="0"/>
              <a:t>3. الطبقة الداخليه </a:t>
            </a:r>
            <a:r>
              <a:rPr lang="en-GB" dirty="0"/>
              <a:t>Internal layer </a:t>
            </a:r>
          </a:p>
          <a:p>
            <a:pPr marL="114300" indent="0">
              <a:buNone/>
            </a:pPr>
            <a:r>
              <a:rPr lang="ar-EG" dirty="0"/>
              <a:t>تمثل البرامج في هذا المستوى البرامج المسئوله عن التعامل مع نظام التشغيل وأوساط التخزين.</a:t>
            </a:r>
            <a:r>
              <a:rPr lang="en-GB" dirty="0"/>
              <a:t> </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48</a:t>
            </a:fld>
            <a:endParaRPr lang="ar-SA"/>
          </a:p>
        </p:txBody>
      </p:sp>
    </p:spTree>
    <p:extLst>
      <p:ext uri="{BB962C8B-B14F-4D97-AF65-F5344CB8AC3E}">
        <p14:creationId xmlns:p14="http://schemas.microsoft.com/office/powerpoint/2010/main" val="26223230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لغة تحديد وتعريف البيانات</a:t>
            </a:r>
            <a:br>
              <a:rPr lang="ar-EG" dirty="0"/>
            </a:br>
            <a:r>
              <a:rPr lang="en-GB" dirty="0"/>
              <a:t>Data Definition Language (DDL)</a:t>
            </a:r>
          </a:p>
        </p:txBody>
      </p:sp>
      <p:sp>
        <p:nvSpPr>
          <p:cNvPr id="3" name="Content Placeholder 2"/>
          <p:cNvSpPr>
            <a:spLocks noGrp="1"/>
          </p:cNvSpPr>
          <p:nvPr>
            <p:ph idx="1"/>
          </p:nvPr>
        </p:nvSpPr>
        <p:spPr/>
        <p:txBody>
          <a:bodyPr/>
          <a:lstStyle/>
          <a:p>
            <a:r>
              <a:rPr lang="ar-EG" dirty="0"/>
              <a:t>وهي مجموعه من الأوامر والتعليمات المسئوله عن تعريف وتحديد عناصر بيانات القاعدة.</a:t>
            </a:r>
          </a:p>
          <a:p>
            <a:r>
              <a:rPr lang="ar-EG" dirty="0"/>
              <a:t>وتتضمن أوامر مثل:</a:t>
            </a:r>
          </a:p>
          <a:p>
            <a:r>
              <a:rPr lang="ar-EG" dirty="0"/>
              <a:t>انشاء </a:t>
            </a:r>
            <a:r>
              <a:rPr lang="en-GB" dirty="0"/>
              <a:t>(Create)</a:t>
            </a:r>
            <a:r>
              <a:rPr lang="ar-EG" dirty="0"/>
              <a:t> </a:t>
            </a:r>
          </a:p>
          <a:p>
            <a:r>
              <a:rPr lang="ar-EG" dirty="0"/>
              <a:t>اضافة سجل </a:t>
            </a:r>
            <a:r>
              <a:rPr lang="en-GB" dirty="0"/>
              <a:t>(Insert)</a:t>
            </a:r>
          </a:p>
          <a:p>
            <a:r>
              <a:rPr lang="ar-EG" dirty="0"/>
              <a:t>اضافة قيم بيانات لأعمدة سجل </a:t>
            </a:r>
            <a:r>
              <a:rPr lang="en-GB" dirty="0"/>
              <a:t>(insert Into)</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49</a:t>
            </a:fld>
            <a:endParaRPr lang="ar-SA"/>
          </a:p>
        </p:txBody>
      </p:sp>
    </p:spTree>
    <p:extLst>
      <p:ext uri="{BB962C8B-B14F-4D97-AF65-F5344CB8AC3E}">
        <p14:creationId xmlns:p14="http://schemas.microsoft.com/office/powerpoint/2010/main" val="150260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ar-EG" dirty="0"/>
              <a:t>حقل بيانات </a:t>
            </a:r>
            <a:r>
              <a:rPr lang="en-GB" dirty="0"/>
              <a:t>Data Field</a:t>
            </a:r>
          </a:p>
          <a:p>
            <a:r>
              <a:rPr lang="ar-EG" dirty="0"/>
              <a:t>عبارة عن كلمه أو أكثر تربطها علاقه منطقيه تحقق منظور المستخدم, مثال اسم الطالب, العنوان, النوع,.......</a:t>
            </a:r>
          </a:p>
          <a:p>
            <a:endParaRPr lang="ar-EG" dirty="0"/>
          </a:p>
          <a:p>
            <a:pPr marL="114300" indent="0">
              <a:buNone/>
            </a:pPr>
            <a:r>
              <a:rPr lang="ar-EG" dirty="0"/>
              <a:t>1- حقل بيانات وصفي </a:t>
            </a:r>
            <a:r>
              <a:rPr lang="en-GB" dirty="0"/>
              <a:t>Descriptor Field </a:t>
            </a:r>
          </a:p>
          <a:p>
            <a:r>
              <a:rPr lang="ar-EG" dirty="0"/>
              <a:t>هو يشير تقريبا الى جميع حقول البيانات حيث أن كل منها يصف البيانات.</a:t>
            </a:r>
            <a:endParaRPr lang="en-GB" dirty="0"/>
          </a:p>
          <a:p>
            <a:pPr marL="114300" indent="0">
              <a:buNone/>
            </a:pP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a:t>
            </a:fld>
            <a:endParaRPr lang="ar-SA"/>
          </a:p>
        </p:txBody>
      </p:sp>
    </p:spTree>
    <p:extLst>
      <p:ext uri="{BB962C8B-B14F-4D97-AF65-F5344CB8AC3E}">
        <p14:creationId xmlns:p14="http://schemas.microsoft.com/office/powerpoint/2010/main" val="5690312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لغة معالجة البيانات</a:t>
            </a:r>
            <a:br>
              <a:rPr lang="ar-EG" dirty="0"/>
            </a:br>
            <a:r>
              <a:rPr lang="en-GB" sz="3300" dirty="0"/>
              <a:t>Data Manipulation language (DML)</a:t>
            </a:r>
          </a:p>
        </p:txBody>
      </p:sp>
      <p:sp>
        <p:nvSpPr>
          <p:cNvPr id="3" name="Content Placeholder 2"/>
          <p:cNvSpPr>
            <a:spLocks noGrp="1"/>
          </p:cNvSpPr>
          <p:nvPr>
            <p:ph idx="1"/>
          </p:nvPr>
        </p:nvSpPr>
        <p:spPr/>
        <p:txBody>
          <a:bodyPr/>
          <a:lstStyle/>
          <a:p>
            <a:r>
              <a:rPr lang="ar-EG" dirty="0"/>
              <a:t>هي مجموعة الاوامر والتعليمات المسئولة عن الخطوات التي تجري على سجلات البيانات حيث تعتمد في لغة الاستفسار الهيكلية </a:t>
            </a:r>
            <a:r>
              <a:rPr lang="en-GB" dirty="0"/>
              <a:t>SQL</a:t>
            </a:r>
            <a:r>
              <a:rPr lang="ar-EG" dirty="0"/>
              <a:t> على اختيار الجدول المطلوب </a:t>
            </a:r>
            <a:r>
              <a:rPr lang="en-GB" dirty="0"/>
              <a:t>select</a:t>
            </a:r>
            <a:r>
              <a:rPr lang="ar-EG" dirty="0"/>
              <a:t>, ثم اجراء العديد من الخطوات على السجل واعمدته المختلفه من ترتيب أو اجراء عمليه محددة أو تطبيق شرط ما. </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50</a:t>
            </a:fld>
            <a:endParaRPr lang="ar-SA"/>
          </a:p>
        </p:txBody>
      </p:sp>
    </p:spTree>
    <p:extLst>
      <p:ext uri="{BB962C8B-B14F-4D97-AF65-F5344CB8AC3E}">
        <p14:creationId xmlns:p14="http://schemas.microsoft.com/office/powerpoint/2010/main" val="3809403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لغة التحكم</a:t>
            </a:r>
            <a:br>
              <a:rPr lang="ar-EG" dirty="0"/>
            </a:br>
            <a:r>
              <a:rPr lang="en-GB" dirty="0"/>
              <a:t>data Control Language (DCL)</a:t>
            </a:r>
          </a:p>
        </p:txBody>
      </p:sp>
      <p:sp>
        <p:nvSpPr>
          <p:cNvPr id="3" name="Content Placeholder 2"/>
          <p:cNvSpPr>
            <a:spLocks noGrp="1"/>
          </p:cNvSpPr>
          <p:nvPr>
            <p:ph idx="1"/>
          </p:nvPr>
        </p:nvSpPr>
        <p:spPr/>
        <p:txBody>
          <a:bodyPr/>
          <a:lstStyle/>
          <a:p>
            <a:r>
              <a:rPr lang="ar-EG" dirty="0"/>
              <a:t>هي مجموعة الأوامر والتعليمات المسئولة عن التحكم في قاعدة البيانات وسجلاتها المختلفة حيث تتضمن أوامر لتأمين قاعدة البيانات أو جزء منها وأوامر خاصة بمستويات الصلاحيه لمستخدمى قاعدة البيانات.</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51</a:t>
            </a:fld>
            <a:endParaRPr lang="ar-SA"/>
          </a:p>
        </p:txBody>
      </p:sp>
    </p:spTree>
    <p:extLst>
      <p:ext uri="{BB962C8B-B14F-4D97-AF65-F5344CB8AC3E}">
        <p14:creationId xmlns:p14="http://schemas.microsoft.com/office/powerpoint/2010/main" val="1015352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كتالوج قاعدة البيانات</a:t>
            </a:r>
            <a:br>
              <a:rPr lang="ar-EG" dirty="0"/>
            </a:br>
            <a:r>
              <a:rPr lang="en-GB" dirty="0"/>
              <a:t>DB Catalogue</a:t>
            </a:r>
          </a:p>
        </p:txBody>
      </p:sp>
      <p:sp>
        <p:nvSpPr>
          <p:cNvPr id="3" name="Content Placeholder 2"/>
          <p:cNvSpPr>
            <a:spLocks noGrp="1"/>
          </p:cNvSpPr>
          <p:nvPr>
            <p:ph idx="1"/>
          </p:nvPr>
        </p:nvSpPr>
        <p:spPr/>
        <p:txBody>
          <a:bodyPr/>
          <a:lstStyle/>
          <a:p>
            <a:r>
              <a:rPr lang="ar-EG" dirty="0"/>
              <a:t>ويمثل قاموسا يضم كل التفاصيل الخاصة بعناصر بيانات قاعدة البيانات.</a:t>
            </a:r>
          </a:p>
          <a:p>
            <a:r>
              <a:rPr lang="ar-EG" dirty="0"/>
              <a:t>حيث نجد فيها تعريف بكل سجل والميتاداتا الخاصة به.</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52</a:t>
            </a:fld>
            <a:endParaRPr lang="ar-SA"/>
          </a:p>
        </p:txBody>
      </p:sp>
    </p:spTree>
    <p:extLst>
      <p:ext uri="{BB962C8B-B14F-4D97-AF65-F5344CB8AC3E}">
        <p14:creationId xmlns:p14="http://schemas.microsoft.com/office/powerpoint/2010/main" val="36378132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برامج الاشراف وادارة قاعدة البيانات</a:t>
            </a:r>
            <a:br>
              <a:rPr lang="ar-EG" dirty="0"/>
            </a:br>
            <a:r>
              <a:rPr lang="en-GB" dirty="0"/>
              <a:t>DB Administrator</a:t>
            </a:r>
          </a:p>
        </p:txBody>
      </p:sp>
      <p:sp>
        <p:nvSpPr>
          <p:cNvPr id="3" name="Content Placeholder 2"/>
          <p:cNvSpPr>
            <a:spLocks noGrp="1"/>
          </p:cNvSpPr>
          <p:nvPr>
            <p:ph idx="1"/>
          </p:nvPr>
        </p:nvSpPr>
        <p:spPr/>
        <p:txBody>
          <a:bodyPr>
            <a:normAutofit lnSpcReduction="10000"/>
          </a:bodyPr>
          <a:lstStyle/>
          <a:p>
            <a:r>
              <a:rPr lang="ar-EG" dirty="0"/>
              <a:t>وتمثل مجموعة البرامج المسئولة عن انشاء وتحديث قاعدة البيانات حيث تمثل في مجموعها مجموعة اللغات السابق التنويه عنها </a:t>
            </a:r>
            <a:r>
              <a:rPr lang="en-GB" dirty="0"/>
              <a:t>(DDL, DML, DCL) </a:t>
            </a:r>
          </a:p>
          <a:p>
            <a:r>
              <a:rPr lang="ar-EG" dirty="0"/>
              <a:t>ويتم من خلالها تنفيذ الوظائف الرئيسية التاليه:</a:t>
            </a:r>
          </a:p>
          <a:p>
            <a:r>
              <a:rPr lang="ar-EG" dirty="0"/>
              <a:t>انشاء وتحديث كتالوج بيانات القاعدة </a:t>
            </a:r>
          </a:p>
          <a:p>
            <a:r>
              <a:rPr lang="ar-EG" dirty="0"/>
              <a:t>تحديد مستويات التأمين لسجلات قاعدة البيانات</a:t>
            </a:r>
            <a:endParaRPr lang="en-GB" dirty="0"/>
          </a:p>
          <a:p>
            <a:pPr marL="114300" indent="0">
              <a:buNone/>
            </a:pPr>
            <a:r>
              <a:rPr lang="en-GB" dirty="0"/>
              <a:t>       </a:t>
            </a:r>
            <a:r>
              <a:rPr lang="ar-EG" dirty="0"/>
              <a:t> </a:t>
            </a:r>
            <a:r>
              <a:rPr lang="en-GB" dirty="0"/>
              <a:t>(Read Only – Read/Write)</a:t>
            </a:r>
            <a:endParaRPr lang="ar-EG" dirty="0"/>
          </a:p>
          <a:p>
            <a:r>
              <a:rPr lang="ar-EG" dirty="0"/>
              <a:t>تحديد مستويات الصلاحيه المختلفة (التعامل مع جزء محدد من قاعدة البيانات أو التعامل معها كلها).</a:t>
            </a:r>
          </a:p>
          <a:p>
            <a:r>
              <a:rPr lang="ar-EG" dirty="0"/>
              <a:t>تحديد مستخدمي قاعدة البيانات وتخصيص الموارد المختلفه للتعامل لكل من المستخدمين</a:t>
            </a:r>
            <a:endParaRPr lang="en-GB" dirty="0"/>
          </a:p>
          <a:p>
            <a:pPr marL="114300" indent="0">
              <a:buNone/>
            </a:pP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53</a:t>
            </a:fld>
            <a:endParaRPr lang="ar-SA"/>
          </a:p>
        </p:txBody>
      </p:sp>
    </p:spTree>
    <p:extLst>
      <p:ext uri="{BB962C8B-B14F-4D97-AF65-F5344CB8AC3E}">
        <p14:creationId xmlns:p14="http://schemas.microsoft.com/office/powerpoint/2010/main" val="37903832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3200" b="1" dirty="0">
                <a:solidFill>
                  <a:srgbClr val="FF0000"/>
                </a:solidFill>
              </a:rPr>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54</a:t>
            </a:fld>
            <a:endParaRPr lang="ar-SA"/>
          </a:p>
        </p:txBody>
      </p:sp>
    </p:spTree>
    <p:extLst>
      <p:ext uri="{BB962C8B-B14F-4D97-AF65-F5344CB8AC3E}">
        <p14:creationId xmlns:p14="http://schemas.microsoft.com/office/powerpoint/2010/main" val="28614982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85728"/>
            <a:ext cx="6629400" cy="857256"/>
          </a:xfrm>
        </p:spPr>
        <p:txBody>
          <a:bodyPr>
            <a:normAutofit/>
          </a:bodyPr>
          <a:lstStyle/>
          <a:p>
            <a:pPr algn="ctr"/>
            <a:r>
              <a:rPr lang="ar-SA" sz="3600" b="1" u="sng" dirty="0"/>
              <a:t>القائمون على قواعد البيانات</a:t>
            </a:r>
            <a:endParaRPr lang="ar-SA" sz="36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55</a:t>
            </a:fld>
            <a:endParaRPr lang="ar-SA"/>
          </a:p>
        </p:txBody>
      </p:sp>
      <p:sp>
        <p:nvSpPr>
          <p:cNvPr id="4" name="TextBox 3"/>
          <p:cNvSpPr txBox="1"/>
          <p:nvPr/>
        </p:nvSpPr>
        <p:spPr>
          <a:xfrm>
            <a:off x="539552" y="1547207"/>
            <a:ext cx="8305685" cy="3249945"/>
          </a:xfrm>
          <a:prstGeom prst="rect">
            <a:avLst/>
          </a:prstGeom>
          <a:noFill/>
        </p:spPr>
        <p:txBody>
          <a:bodyPr wrap="square" rtlCol="1">
            <a:noAutofit/>
          </a:bodyPr>
          <a:lstStyle/>
          <a:p>
            <a:pPr>
              <a:lnSpc>
                <a:spcPct val="150000"/>
              </a:lnSpc>
            </a:pPr>
            <a:r>
              <a:rPr lang="ar-SA" b="1" u="sng" dirty="0"/>
              <a:t>1- إدارة قاعدة البيانات: </a:t>
            </a:r>
          </a:p>
          <a:p>
            <a:pPr>
              <a:lnSpc>
                <a:spcPct val="150000"/>
              </a:lnSpc>
            </a:pPr>
            <a:r>
              <a:rPr lang="ar-SA" dirty="0"/>
              <a:t>يوجد في أي شركة أو وزارة لديها قاعدة بيانات فريق عمل مسئول عن إدارة قاعدة البيانات يرأس الفريق مدير قاعدة البيانات ويكونون هم المسئولين عن التحكم في كافة إمكانيات قاعدة البيانات واستخداماتها ويتضمن ذلك الترخيص بالصلاحيات ومراقبة عمل القاعدة وأي تجاوزات تحصل من المستخدمين كذلك من مهامهم تنظيم عملية النسخ الاحتياطي.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339496"/>
            <a:ext cx="6629400" cy="857256"/>
          </a:xfrm>
        </p:spPr>
        <p:txBody>
          <a:bodyPr>
            <a:normAutofit/>
          </a:bodyPr>
          <a:lstStyle/>
          <a:p>
            <a:pPr algn="ctr"/>
            <a:r>
              <a:rPr lang="ar-SA" sz="3600" b="1" u="sng" dirty="0"/>
              <a:t>القائمون على قواعد البيانات</a:t>
            </a:r>
            <a:endParaRPr lang="ar-SA" sz="3600" b="1" dirty="0"/>
          </a:p>
        </p:txBody>
      </p:sp>
      <p:sp>
        <p:nvSpPr>
          <p:cNvPr id="9" name="Slide Number Placeholder 8"/>
          <p:cNvSpPr>
            <a:spLocks noGrp="1"/>
          </p:cNvSpPr>
          <p:nvPr>
            <p:ph type="sldNum" sz="quarter" idx="12"/>
          </p:nvPr>
        </p:nvSpPr>
        <p:spPr/>
        <p:txBody>
          <a:bodyPr/>
          <a:lstStyle/>
          <a:p>
            <a:fld id="{43CFDE9F-9570-49AA-AD8D-0DC2D4E4C031}" type="slidenum">
              <a:rPr lang="ar-SA" smtClean="0"/>
              <a:pPr/>
              <a:t>56</a:t>
            </a:fld>
            <a:endParaRPr lang="ar-SA"/>
          </a:p>
        </p:txBody>
      </p:sp>
      <p:sp>
        <p:nvSpPr>
          <p:cNvPr id="5" name="TextBox 4"/>
          <p:cNvSpPr txBox="1"/>
          <p:nvPr/>
        </p:nvSpPr>
        <p:spPr>
          <a:xfrm>
            <a:off x="395536" y="1523544"/>
            <a:ext cx="8305685" cy="1754326"/>
          </a:xfrm>
          <a:prstGeom prst="rect">
            <a:avLst/>
          </a:prstGeom>
          <a:noFill/>
        </p:spPr>
        <p:txBody>
          <a:bodyPr wrap="square" rtlCol="1">
            <a:spAutoFit/>
          </a:bodyPr>
          <a:lstStyle/>
          <a:p>
            <a:pPr>
              <a:lnSpc>
                <a:spcPct val="150000"/>
              </a:lnSpc>
            </a:pPr>
            <a:r>
              <a:rPr lang="ar-SA" b="1" u="sng" dirty="0"/>
              <a:t>2- إنتاج قاعدة البيانات وتطبيقاتها:</a:t>
            </a:r>
          </a:p>
          <a:p>
            <a:pPr>
              <a:lnSpc>
                <a:spcPct val="150000"/>
              </a:lnSpc>
            </a:pPr>
            <a:r>
              <a:rPr lang="ar-SA" u="sng" dirty="0"/>
              <a:t>ويشمل عدة وظائف:</a:t>
            </a:r>
          </a:p>
          <a:p>
            <a:pPr>
              <a:lnSpc>
                <a:spcPct val="150000"/>
              </a:lnSpc>
            </a:pPr>
            <a:r>
              <a:rPr lang="ar-SA" u="sng" dirty="0"/>
              <a:t>أولا ً/</a:t>
            </a:r>
            <a:r>
              <a:rPr lang="ar-SA" dirty="0"/>
              <a:t> </a:t>
            </a:r>
            <a:r>
              <a:rPr lang="ar-SA" u="sng" dirty="0"/>
              <a:t>تحليل النظم:</a:t>
            </a:r>
            <a:r>
              <a:rPr lang="ar-SA" dirty="0"/>
              <a:t> مسئولية محلل النظم هي تحليل متطلبات الجهة التي سوف تستخدم النظام ومن ثم تحديد كافة البيانات وعلاقتها ببعضها والقيود المفروضة عليها  </a:t>
            </a:r>
          </a:p>
        </p:txBody>
      </p:sp>
      <p:sp>
        <p:nvSpPr>
          <p:cNvPr id="6" name="TextBox 5"/>
          <p:cNvSpPr txBox="1"/>
          <p:nvPr/>
        </p:nvSpPr>
        <p:spPr>
          <a:xfrm>
            <a:off x="414413" y="4457866"/>
            <a:ext cx="8305685" cy="866904"/>
          </a:xfrm>
          <a:prstGeom prst="rect">
            <a:avLst/>
          </a:prstGeom>
          <a:noFill/>
        </p:spPr>
        <p:txBody>
          <a:bodyPr wrap="square" rtlCol="1">
            <a:spAutoFit/>
          </a:bodyPr>
          <a:lstStyle/>
          <a:p>
            <a:pPr>
              <a:lnSpc>
                <a:spcPct val="150000"/>
              </a:lnSpc>
            </a:pPr>
            <a:r>
              <a:rPr lang="ar-SA" u="sng" dirty="0"/>
              <a:t>ثالثا ً/</a:t>
            </a:r>
            <a:r>
              <a:rPr lang="ar-SA" dirty="0"/>
              <a:t> </a:t>
            </a:r>
            <a:r>
              <a:rPr lang="ar-SA" u="sng" dirty="0"/>
              <a:t>تطوير قاعدة البيانات:</a:t>
            </a:r>
            <a:r>
              <a:rPr lang="ar-SA" dirty="0"/>
              <a:t> إنشاء واختبار قاعدة البيانات قبل وضعها مرحلة التشغيل وغلبا يقوم بهذه المهمة أحد أعضاء فريق إدارة قاعدة البيانات  </a:t>
            </a:r>
            <a:endParaRPr lang="ar-SA" b="1" dirty="0"/>
          </a:p>
        </p:txBody>
      </p:sp>
      <p:sp>
        <p:nvSpPr>
          <p:cNvPr id="7" name="TextBox 6"/>
          <p:cNvSpPr txBox="1"/>
          <p:nvPr/>
        </p:nvSpPr>
        <p:spPr>
          <a:xfrm>
            <a:off x="414413" y="5457998"/>
            <a:ext cx="8305685" cy="866904"/>
          </a:xfrm>
          <a:prstGeom prst="rect">
            <a:avLst/>
          </a:prstGeom>
          <a:noFill/>
        </p:spPr>
        <p:txBody>
          <a:bodyPr wrap="square" rtlCol="1">
            <a:spAutoFit/>
          </a:bodyPr>
          <a:lstStyle/>
          <a:p>
            <a:pPr>
              <a:lnSpc>
                <a:spcPct val="150000"/>
              </a:lnSpc>
            </a:pPr>
            <a:r>
              <a:rPr lang="ar-SA" u="sng" dirty="0"/>
              <a:t>رابعا ً/</a:t>
            </a:r>
            <a:r>
              <a:rPr lang="ar-SA" dirty="0"/>
              <a:t> </a:t>
            </a:r>
            <a:r>
              <a:rPr lang="ar-SA" u="sng" dirty="0"/>
              <a:t>تطوير تطبيقات قاعدة البيانات:</a:t>
            </a:r>
            <a:r>
              <a:rPr lang="ar-SA" dirty="0"/>
              <a:t> يقوم المبرمج ومطور التطبيقات بتطوير نظم المعلومات التي تتناول قاعدة البيانات من خلال برامج التطبيق    </a:t>
            </a:r>
            <a:endParaRPr lang="ar-SA" b="1" dirty="0"/>
          </a:p>
        </p:txBody>
      </p:sp>
      <p:sp>
        <p:nvSpPr>
          <p:cNvPr id="8" name="TextBox 7"/>
          <p:cNvSpPr txBox="1"/>
          <p:nvPr/>
        </p:nvSpPr>
        <p:spPr>
          <a:xfrm>
            <a:off x="414413" y="3166618"/>
            <a:ext cx="8305685" cy="1282402"/>
          </a:xfrm>
          <a:prstGeom prst="rect">
            <a:avLst/>
          </a:prstGeom>
          <a:noFill/>
        </p:spPr>
        <p:txBody>
          <a:bodyPr wrap="square" rtlCol="1">
            <a:spAutoFit/>
          </a:bodyPr>
          <a:lstStyle/>
          <a:p>
            <a:pPr>
              <a:lnSpc>
                <a:spcPct val="150000"/>
              </a:lnSpc>
            </a:pPr>
            <a:r>
              <a:rPr lang="ar-SA" u="sng" dirty="0"/>
              <a:t>ثانيا ً/</a:t>
            </a:r>
            <a:r>
              <a:rPr lang="ar-SA" dirty="0"/>
              <a:t> </a:t>
            </a:r>
            <a:r>
              <a:rPr lang="ar-SA" u="sng" dirty="0"/>
              <a:t>تصميم قاعدة البيانات:</a:t>
            </a:r>
            <a:r>
              <a:rPr lang="ar-SA" dirty="0"/>
              <a:t> يقوم مصمم قاعدة البيانات بتحديد البيانات التي ستخزن حيث يحصل على نتائج مرحلة التحليل وعن طريق الاتصال بكل مستخدمي قاعدة البيانات مستقبلا لكي يفهم متطلباتهم  </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142852"/>
            <a:ext cx="6629400" cy="857256"/>
          </a:xfrm>
        </p:spPr>
        <p:txBody>
          <a:bodyPr>
            <a:normAutofit/>
          </a:bodyPr>
          <a:lstStyle/>
          <a:p>
            <a:pPr algn="ctr"/>
            <a:r>
              <a:rPr lang="ar-SA" sz="3600" b="1" u="sng" dirty="0"/>
              <a:t>القائمون على قواعد البيانات</a:t>
            </a:r>
            <a:endParaRPr lang="ar-SA" sz="36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57</a:t>
            </a:fld>
            <a:endParaRPr lang="ar-SA"/>
          </a:p>
        </p:txBody>
      </p:sp>
      <p:sp>
        <p:nvSpPr>
          <p:cNvPr id="9" name="TextBox 8"/>
          <p:cNvSpPr txBox="1"/>
          <p:nvPr/>
        </p:nvSpPr>
        <p:spPr>
          <a:xfrm>
            <a:off x="695471" y="1907247"/>
            <a:ext cx="8077037" cy="2169825"/>
          </a:xfrm>
          <a:prstGeom prst="rect">
            <a:avLst/>
          </a:prstGeom>
          <a:noFill/>
        </p:spPr>
        <p:txBody>
          <a:bodyPr wrap="square" rtlCol="1">
            <a:spAutoFit/>
          </a:bodyPr>
          <a:lstStyle/>
          <a:p>
            <a:pPr>
              <a:lnSpc>
                <a:spcPct val="150000"/>
              </a:lnSpc>
            </a:pPr>
            <a:r>
              <a:rPr lang="ar-SA" b="1" u="sng" dirty="0"/>
              <a:t>3- تناول قاعدة البيانات(استخدام قاعدة البيانات):</a:t>
            </a:r>
          </a:p>
          <a:p>
            <a:pPr>
              <a:lnSpc>
                <a:spcPct val="150000"/>
              </a:lnSpc>
            </a:pPr>
            <a:r>
              <a:rPr lang="ar-SA" dirty="0"/>
              <a:t>نطلق على مستخدمي قاعدة البيانات المستخدمون  وهم كافة المتعاملين مع قاعدة البيانات مثل الذين يقومون بتسجيل الطلبة أو حجز الطيران وتوفر نظم قاعدة البيانات أدوت تسهل على المستخدم النهائي استخدام قاعدة البيانات دون تخصص في الحاسب الآلي </a:t>
            </a:r>
          </a:p>
        </p:txBody>
      </p:sp>
      <p:sp>
        <p:nvSpPr>
          <p:cNvPr id="10" name="TextBox 9"/>
          <p:cNvSpPr txBox="1"/>
          <p:nvPr/>
        </p:nvSpPr>
        <p:spPr>
          <a:xfrm>
            <a:off x="714349" y="4250412"/>
            <a:ext cx="8058160" cy="1338828"/>
          </a:xfrm>
          <a:prstGeom prst="rect">
            <a:avLst/>
          </a:prstGeom>
          <a:noFill/>
        </p:spPr>
        <p:txBody>
          <a:bodyPr wrap="square" rtlCol="1">
            <a:spAutoFit/>
          </a:bodyPr>
          <a:lstStyle/>
          <a:p>
            <a:pPr>
              <a:lnSpc>
                <a:spcPct val="150000"/>
              </a:lnSpc>
            </a:pPr>
            <a:r>
              <a:rPr lang="ar-SA" b="1" u="sng" dirty="0"/>
              <a:t>4- تشغيل وصيانة قاعدة البيانات:</a:t>
            </a:r>
          </a:p>
          <a:p>
            <a:pPr>
              <a:lnSpc>
                <a:spcPct val="150000"/>
              </a:lnSpc>
            </a:pPr>
            <a:r>
              <a:rPr lang="ar-SA" dirty="0"/>
              <a:t>المشغلون هم القائمون بالتشغيل الفعلي ومسئولو الصيانة وهم المسئولون عن صيانة للبرمجيات والمكونات المادية لنظام قاعدة البيانات.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43CFDE9F-9570-49AA-AD8D-0DC2D4E4C031}" type="slidenum">
              <a:rPr lang="ar-SA" smtClean="0"/>
              <a:pPr/>
              <a:t>58</a:t>
            </a:fld>
            <a:endParaRPr lang="ar-SA"/>
          </a:p>
        </p:txBody>
      </p:sp>
      <p:pic>
        <p:nvPicPr>
          <p:cNvPr id="5" name="Picture 4"/>
          <p:cNvPicPr>
            <a:picLocks noChangeAspect="1"/>
          </p:cNvPicPr>
          <p:nvPr/>
        </p:nvPicPr>
        <p:blipFill>
          <a:blip r:embed="rId2"/>
          <a:stretch>
            <a:fillRect/>
          </a:stretch>
        </p:blipFill>
        <p:spPr>
          <a:xfrm>
            <a:off x="16502" y="1"/>
            <a:ext cx="9127498" cy="6453335"/>
          </a:xfrm>
          <a:prstGeom prst="rect">
            <a:avLst/>
          </a:prstGeom>
        </p:spPr>
      </p:pic>
    </p:spTree>
    <p:extLst>
      <p:ext uri="{BB962C8B-B14F-4D97-AF65-F5344CB8AC3E}">
        <p14:creationId xmlns:p14="http://schemas.microsoft.com/office/powerpoint/2010/main" val="8674706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04664"/>
            <a:ext cx="8229600" cy="1143000"/>
          </a:xfrm>
        </p:spPr>
        <p:txBody>
          <a:bodyPr/>
          <a:lstStyle/>
          <a:p>
            <a:pPr algn="ctr"/>
            <a:r>
              <a:rPr lang="ar-SA" dirty="0"/>
              <a:t>نهاية المحاضرة</a:t>
            </a:r>
          </a:p>
        </p:txBody>
      </p:sp>
      <p:pic>
        <p:nvPicPr>
          <p:cNvPr id="7" name="Content Placeholder 6" descr="question-mark.jpg"/>
          <p:cNvPicPr>
            <a:picLocks noGrp="1" noChangeAspect="1"/>
          </p:cNvPicPr>
          <p:nvPr>
            <p:ph idx="1"/>
          </p:nvPr>
        </p:nvPicPr>
        <p:blipFill>
          <a:blip r:embed="rId2" cstate="print"/>
          <a:stretch>
            <a:fillRect/>
          </a:stretch>
        </p:blipFill>
        <p:spPr>
          <a:xfrm>
            <a:off x="971600" y="2646752"/>
            <a:ext cx="7488832" cy="2585258"/>
          </a:xfrm>
        </p:spPr>
      </p:pic>
      <p:sp>
        <p:nvSpPr>
          <p:cNvPr id="3" name="Slide Number Placeholder 2"/>
          <p:cNvSpPr>
            <a:spLocks noGrp="1"/>
          </p:cNvSpPr>
          <p:nvPr>
            <p:ph type="sldNum" sz="quarter" idx="12"/>
          </p:nvPr>
        </p:nvSpPr>
        <p:spPr/>
        <p:txBody>
          <a:bodyPr/>
          <a:lstStyle/>
          <a:p>
            <a:fld id="{43CFDE9F-9570-49AA-AD8D-0DC2D4E4C031}" type="slidenum">
              <a:rPr lang="ar-SA" smtClean="0"/>
              <a:pPr/>
              <a:t>59</a:t>
            </a:fld>
            <a:endParaRPr lang="ar-SA"/>
          </a:p>
        </p:txBody>
      </p:sp>
      <p:sp>
        <p:nvSpPr>
          <p:cNvPr id="2" name="Rectangle 1"/>
          <p:cNvSpPr/>
          <p:nvPr/>
        </p:nvSpPr>
        <p:spPr>
          <a:xfrm>
            <a:off x="971600" y="1844824"/>
            <a:ext cx="7488832" cy="369332"/>
          </a:xfrm>
          <a:prstGeom prst="rect">
            <a:avLst/>
          </a:prstGeom>
        </p:spPr>
        <p:txBody>
          <a:bodyPr wrap="square">
            <a:spAutoFit/>
          </a:bodyPr>
          <a:lstStyle/>
          <a:p>
            <a:pPr algn="l"/>
            <a:r>
              <a:rPr lang="en-GB" dirty="0"/>
              <a:t>http://www.bu.edu.eg/staff/shadyelmashad3-courses/14147/files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lnSpcReduction="10000"/>
          </a:bodyPr>
          <a:lstStyle/>
          <a:p>
            <a:pPr marL="114300" indent="0">
              <a:buNone/>
            </a:pPr>
            <a:r>
              <a:rPr lang="ar-EG" dirty="0"/>
              <a:t>2- حقل بيانات تمييز </a:t>
            </a:r>
            <a:r>
              <a:rPr lang="en-GB" dirty="0"/>
              <a:t>Identifier Field </a:t>
            </a:r>
            <a:endParaRPr lang="ar-EG" dirty="0"/>
          </a:p>
          <a:p>
            <a:r>
              <a:rPr lang="ar-EG" dirty="0"/>
              <a:t>تستخدم للوصول الى استعلام معين طبقا لشرط محدد.</a:t>
            </a:r>
          </a:p>
          <a:p>
            <a:endParaRPr lang="ar-EG" sz="1050" dirty="0"/>
          </a:p>
          <a:p>
            <a:pPr marL="114300" indent="0">
              <a:buNone/>
            </a:pPr>
            <a:r>
              <a:rPr lang="ar-EG" dirty="0"/>
              <a:t>أ- حقل التمييز الابتدائي </a:t>
            </a:r>
            <a:r>
              <a:rPr lang="en-GB" dirty="0"/>
              <a:t>Primary Key</a:t>
            </a:r>
          </a:p>
          <a:p>
            <a:r>
              <a:rPr lang="ar-EG" dirty="0"/>
              <a:t>هو حقل وحيد على مستوى حقول بيانات السجل ويشترط أن تكون القيم لهذا الحقل على مستوى جميع السجلات مختلفه وغير متكرره.</a:t>
            </a:r>
            <a:endParaRPr lang="en-GB" dirty="0"/>
          </a:p>
          <a:p>
            <a:pPr marL="114300" indent="0">
              <a:buNone/>
            </a:pPr>
            <a:endParaRPr lang="ar-EG" sz="1100" dirty="0"/>
          </a:p>
          <a:p>
            <a:pPr marL="114300" indent="0">
              <a:buNone/>
            </a:pPr>
            <a:r>
              <a:rPr lang="ar-EG" dirty="0"/>
              <a:t>ب- حقل التمييز الثانوي </a:t>
            </a:r>
            <a:r>
              <a:rPr lang="en-GB" dirty="0"/>
              <a:t>Secondary Key </a:t>
            </a:r>
          </a:p>
          <a:p>
            <a:r>
              <a:rPr lang="ar-EG" dirty="0"/>
              <a:t>هو حقل تمييز لكن لا يشترط أن تكون قيمة هذا الحقل مختلفه على مستوى جميع السجلات.</a:t>
            </a:r>
          </a:p>
          <a:p>
            <a:r>
              <a:rPr lang="ar-EG" dirty="0"/>
              <a:t>يمكن وجود أكثر من حقل تمييز لنفس السجل.</a:t>
            </a:r>
          </a:p>
          <a:p>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6</a:t>
            </a:fld>
            <a:endParaRPr lang="ar-SA"/>
          </a:p>
        </p:txBody>
      </p:sp>
    </p:spTree>
    <p:extLst>
      <p:ext uri="{BB962C8B-B14F-4D97-AF65-F5344CB8AC3E}">
        <p14:creationId xmlns:p14="http://schemas.microsoft.com/office/powerpoint/2010/main" val="21238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a:bodyPr>
          <a:lstStyle/>
          <a:p>
            <a:pPr marL="114300" indent="0">
              <a:buNone/>
            </a:pPr>
            <a:r>
              <a:rPr lang="ar-EG" dirty="0"/>
              <a:t> </a:t>
            </a:r>
          </a:p>
          <a:p>
            <a:pPr>
              <a:buFont typeface="Wingdings" panose="05000000000000000000" pitchFamily="2" charset="2"/>
              <a:buChar char="v"/>
            </a:pPr>
            <a:r>
              <a:rPr lang="ar-EG" dirty="0"/>
              <a:t>سجل البيانات المنطقي </a:t>
            </a:r>
            <a:r>
              <a:rPr lang="en-GB" dirty="0"/>
              <a:t>Logical record</a:t>
            </a:r>
            <a:endParaRPr lang="ar-EG" dirty="0"/>
          </a:p>
          <a:p>
            <a:pPr>
              <a:buFont typeface="Wingdings" panose="05000000000000000000" pitchFamily="2" charset="2"/>
              <a:buChar char="v"/>
            </a:pPr>
            <a:endParaRPr lang="ar-EG" sz="900" dirty="0"/>
          </a:p>
          <a:p>
            <a:r>
              <a:rPr lang="ar-EG" dirty="0"/>
              <a:t>هو تجميع لحقل بيانات أو أكثر تربطهما علاقات منطقيه من منظور المستخدم. مثال: رقم الطالب-اسم الطالب-العنوان-التخصص-التقدير تمثل في مجموعها سجل بيانات يعرف باسم "سجل بيانات التخصص للطالب".</a:t>
            </a:r>
          </a:p>
          <a:p>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7</a:t>
            </a:fld>
            <a:endParaRPr lang="ar-SA"/>
          </a:p>
        </p:txBody>
      </p:sp>
    </p:spTree>
    <p:extLst>
      <p:ext uri="{BB962C8B-B14F-4D97-AF65-F5344CB8AC3E}">
        <p14:creationId xmlns:p14="http://schemas.microsoft.com/office/powerpoint/2010/main" val="4288279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ar-EG" dirty="0"/>
              <a:t> سجل الحاسب/ السجل الطبيعي </a:t>
            </a:r>
            <a:r>
              <a:rPr lang="en-GB" dirty="0"/>
              <a:t>Physical Record</a:t>
            </a:r>
            <a:endParaRPr lang="ar-EG" dirty="0"/>
          </a:p>
          <a:p>
            <a:pPr>
              <a:buFont typeface="Wingdings" panose="05000000000000000000" pitchFamily="2" charset="2"/>
              <a:buChar char="v"/>
            </a:pPr>
            <a:endParaRPr lang="en-GB" sz="1050" dirty="0"/>
          </a:p>
          <a:p>
            <a:r>
              <a:rPr lang="ar-EG" dirty="0"/>
              <a:t>يمثل سجلا مخزنا على أوساط التخزين على الحاسب.</a:t>
            </a:r>
          </a:p>
          <a:p>
            <a:r>
              <a:rPr lang="ar-EG" dirty="0"/>
              <a:t>هناك عوامل مختلفه تؤثر على طريقة التخزين:</a:t>
            </a:r>
          </a:p>
          <a:p>
            <a:r>
              <a:rPr lang="ar-EG" dirty="0"/>
              <a:t>نظام التشغيل: حيث أنه المسئول عن تقسيم أوساط التخزين وبالتالى عن عمليات تخزين البيانات على الحاسب. </a:t>
            </a:r>
          </a:p>
          <a:p>
            <a:r>
              <a:rPr lang="ar-EG" dirty="0"/>
              <a:t>سعة وطبيعة أوساط التخزين: حيث تختلف الأنواع طبقا لأسلوب التخزين عليها وحجم البيانات الممكن تخزينها.</a:t>
            </a:r>
          </a:p>
          <a:p>
            <a:r>
              <a:rPr lang="ar-EG" dirty="0"/>
              <a:t>حجم بيانات سجل المستخدم.</a:t>
            </a:r>
          </a:p>
          <a:p>
            <a:r>
              <a:rPr lang="ar-EG" dirty="0"/>
              <a:t>عدد سجلات المستخدم التى يتم تجميعها معا للتخزين على حيز محدد ككتلة بيانات واحدة </a:t>
            </a:r>
            <a:r>
              <a:rPr lang="en-GB" dirty="0"/>
              <a:t>Data block</a:t>
            </a:r>
          </a:p>
        </p:txBody>
      </p:sp>
      <p:sp>
        <p:nvSpPr>
          <p:cNvPr id="4" name="Slide Number Placeholder 3"/>
          <p:cNvSpPr>
            <a:spLocks noGrp="1"/>
          </p:cNvSpPr>
          <p:nvPr>
            <p:ph type="sldNum" sz="quarter" idx="12"/>
          </p:nvPr>
        </p:nvSpPr>
        <p:spPr/>
        <p:txBody>
          <a:bodyPr/>
          <a:lstStyle/>
          <a:p>
            <a:fld id="{43CFDE9F-9570-49AA-AD8D-0DC2D4E4C031}" type="slidenum">
              <a:rPr lang="ar-SA" smtClean="0"/>
              <a:pPr/>
              <a:t>8</a:t>
            </a:fld>
            <a:endParaRPr lang="ar-SA"/>
          </a:p>
        </p:txBody>
      </p:sp>
    </p:spTree>
    <p:extLst>
      <p:ext uri="{BB962C8B-B14F-4D97-AF65-F5344CB8AC3E}">
        <p14:creationId xmlns:p14="http://schemas.microsoft.com/office/powerpoint/2010/main" val="376035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a:bodyPr>
          <a:lstStyle/>
          <a:p>
            <a:r>
              <a:rPr lang="ar-EG" dirty="0"/>
              <a:t>معامل التكتل </a:t>
            </a:r>
            <a:r>
              <a:rPr lang="en-GB" dirty="0"/>
              <a:t>Blocking factor</a:t>
            </a:r>
            <a:endParaRPr lang="ar-EG" dirty="0"/>
          </a:p>
          <a:p>
            <a:pPr marL="114300" indent="0">
              <a:buNone/>
            </a:pPr>
            <a:endParaRPr lang="en-GB" dirty="0"/>
          </a:p>
          <a:p>
            <a:r>
              <a:rPr lang="ar-EG" dirty="0"/>
              <a:t>عدد السجلات المنطقيه التى يمكن تخزينها كوحدة واحدة في سجل طبيعي واحد.</a:t>
            </a:r>
          </a:p>
          <a:p>
            <a:pPr marL="114300" indent="0">
              <a:buNone/>
            </a:pPr>
            <a:endParaRPr lang="ar-EG" dirty="0"/>
          </a:p>
          <a:p>
            <a:r>
              <a:rPr lang="ar-EG" dirty="0"/>
              <a:t>اذا كان معامل التكتل 10 فمعنى ذلك أن كل عشرة سجلات من سجلات المستخدم يتم تخزينها فى سجل طبيعى واحد على وسط الحاسب.</a:t>
            </a:r>
          </a:p>
        </p:txBody>
      </p:sp>
      <p:sp>
        <p:nvSpPr>
          <p:cNvPr id="4" name="Slide Number Placeholder 3"/>
          <p:cNvSpPr>
            <a:spLocks noGrp="1"/>
          </p:cNvSpPr>
          <p:nvPr>
            <p:ph type="sldNum" sz="quarter" idx="12"/>
          </p:nvPr>
        </p:nvSpPr>
        <p:spPr/>
        <p:txBody>
          <a:bodyPr/>
          <a:lstStyle/>
          <a:p>
            <a:fld id="{43CFDE9F-9570-49AA-AD8D-0DC2D4E4C031}" type="slidenum">
              <a:rPr lang="ar-SA" smtClean="0"/>
              <a:pPr/>
              <a:t>9</a:t>
            </a:fld>
            <a:endParaRPr lang="ar-SA"/>
          </a:p>
        </p:txBody>
      </p:sp>
    </p:spTree>
    <p:extLst>
      <p:ext uri="{BB962C8B-B14F-4D97-AF65-F5344CB8AC3E}">
        <p14:creationId xmlns:p14="http://schemas.microsoft.com/office/powerpoint/2010/main" val="4194848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C2D0AD8537724B9C3540FC52AB2534" ma:contentTypeVersion="0" ma:contentTypeDescription="Create a new document." ma:contentTypeScope="" ma:versionID="c0bcc768b3b23ee3699d4064db9871c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6B1D2A-A588-4885-8F30-8EAA559F7650}">
  <ds:schemaRefs>
    <ds:schemaRef ds:uri="http://schemas.microsoft.com/sharepoint/v3/contenttype/forms"/>
  </ds:schemaRefs>
</ds:datastoreItem>
</file>

<file path=customXml/itemProps2.xml><?xml version="1.0" encoding="utf-8"?>
<ds:datastoreItem xmlns:ds="http://schemas.openxmlformats.org/officeDocument/2006/customXml" ds:itemID="{BF372C8C-F1E0-4C28-8EEE-7294128504A3}">
  <ds:schemaRefs>
    <ds:schemaRef ds:uri="http://schemas.microsoft.com/office/2006/metadata/properties"/>
  </ds:schemaRefs>
</ds:datastoreItem>
</file>

<file path=customXml/itemProps3.xml><?xml version="1.0" encoding="utf-8"?>
<ds:datastoreItem xmlns:ds="http://schemas.openxmlformats.org/officeDocument/2006/customXml" ds:itemID="{5E632FCB-B5BC-4DA3-B17A-1C068CDBC0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Apothecary</Template>
  <TotalTime>1186</TotalTime>
  <Words>3232</Words>
  <Application>Microsoft Office PowerPoint</Application>
  <PresentationFormat>On-screen Show (4:3)</PresentationFormat>
  <Paragraphs>687</Paragraphs>
  <Slides>59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59</vt:i4>
      </vt:variant>
    </vt:vector>
  </HeadingPairs>
  <TitlesOfParts>
    <vt:vector size="70" baseType="lpstr">
      <vt:lpstr>Arial Unicode MS</vt:lpstr>
      <vt:lpstr>Andalus</vt:lpstr>
      <vt:lpstr>Arial</vt:lpstr>
      <vt:lpstr>Arial Rounded MT Bold</vt:lpstr>
      <vt:lpstr>Book Antiqua</vt:lpstr>
      <vt:lpstr>Calibri</vt:lpstr>
      <vt:lpstr>Century Gothic</vt:lpstr>
      <vt:lpstr>Tahoma</vt:lpstr>
      <vt:lpstr>Times New Roman</vt:lpstr>
      <vt:lpstr>Wingdings</vt:lpstr>
      <vt:lpstr>Apothecary</vt:lpstr>
      <vt:lpstr>قـواعــــد الـبـيــانــات </vt:lpstr>
      <vt:lpstr>عناصر المحاضرة</vt:lpstr>
      <vt:lpstr>ركائز نظم المعلومات Information systems pillars</vt:lpstr>
      <vt:lpstr>عناصر المحاضرة</vt:lpstr>
      <vt:lpstr>الهيكل البنائى للبيانات Data Architecture</vt:lpstr>
      <vt:lpstr>الهيكل البنائى للبيانات Data Architecture</vt:lpstr>
      <vt:lpstr>الهيكل البنائى للبيانات Data Architecture</vt:lpstr>
      <vt:lpstr>الهيكل البنائى للبيانات Data Architecture</vt:lpstr>
      <vt:lpstr>الهيكل البنائى للبيانات Data Architecture</vt:lpstr>
      <vt:lpstr>الهيكل البنائى للبيانات Data Architecture</vt:lpstr>
      <vt:lpstr>البيانات والبيانات عن البيانات Data and Metadata</vt:lpstr>
      <vt:lpstr>أنواع العمليات التى تجرى على البيانات  Data operations</vt:lpstr>
      <vt:lpstr>عناصر المحاضرة</vt:lpstr>
      <vt:lpstr>طرق البحث والوصول الى سجلات الملف Access Methods</vt:lpstr>
      <vt:lpstr>طرق البحث والوصول الى سجلات الملف Access Methods</vt:lpstr>
      <vt:lpstr>عناصر المحاضرة</vt:lpstr>
      <vt:lpstr>تنظيم الملفات </vt:lpstr>
      <vt:lpstr>الأنواع المختلفه لنظم الملفات </vt:lpstr>
      <vt:lpstr>الأنواع المختلفه لنظم الملفات </vt:lpstr>
      <vt:lpstr>الأنواع المختلفه لنظم الملفات </vt:lpstr>
      <vt:lpstr>عناصر المحاضرة</vt:lpstr>
      <vt:lpstr>عيوب نظم الملفات  Disadvantages of file Systems</vt:lpstr>
      <vt:lpstr>عناصر المحاضرة</vt:lpstr>
      <vt:lpstr>قواعد البيانات Databases</vt:lpstr>
      <vt:lpstr>عندما نريد الاستعلام عن بيانات طالب يطلب الرقم الجامعي لتظهر كافة المعلومات المتعلقة بالطالب</vt:lpstr>
      <vt:lpstr>PowerPoint Presentation</vt:lpstr>
      <vt:lpstr>الرقم الجامعي                                                       9   </vt:lpstr>
      <vt:lpstr>PowerPoint Presentation</vt:lpstr>
      <vt:lpstr>رقم الهاتف                                           2328897 </vt:lpstr>
      <vt:lpstr>إذن ما هي قواعد البيانات ؟</vt:lpstr>
      <vt:lpstr>هناك أمثلة أخرى على قواعد البيانات ؟</vt:lpstr>
      <vt:lpstr>هيكل قاعدة البيانات data base structure </vt:lpstr>
      <vt:lpstr>عناصر المحاضرة</vt:lpstr>
      <vt:lpstr>البيانات والمعلومات وقواعد البيانات ونظم ادارة قواعد البيانات     DBMS Data, Information, Database and</vt:lpstr>
      <vt:lpstr>البيانات والمعلومات وقواعد البيانات ونظم ادارة قواعد البيانات     DBMS Data, Information, Database and</vt:lpstr>
      <vt:lpstr>عناصر المحاضرة</vt:lpstr>
      <vt:lpstr>مميزات استخدام قواعد البيانات</vt:lpstr>
      <vt:lpstr>مميزات استخدام قواعد البيانات</vt:lpstr>
      <vt:lpstr>مميزات استخدام قواعد البيانات</vt:lpstr>
      <vt:lpstr>مميزات استخدام قواعد البيانات</vt:lpstr>
      <vt:lpstr>مميزات استخدام قواعد البيانات</vt:lpstr>
      <vt:lpstr>عناصر المحاضرة</vt:lpstr>
      <vt:lpstr>مشكلات نظم قواعد البيانات  Limitations of DB</vt:lpstr>
      <vt:lpstr>عناصر المحاضرة</vt:lpstr>
      <vt:lpstr>نظم ادارة قواعد البيانات Data base management systems (DBMS)</vt:lpstr>
      <vt:lpstr>نظم ادارة قواعد البيانات Data base management systems (DBMS)</vt:lpstr>
      <vt:lpstr>نظم ادارة قواعد البيانات Data base management systems (DBMS)</vt:lpstr>
      <vt:lpstr>نظم ادارة قواعد البيانات Data base management systems (DBMS)</vt:lpstr>
      <vt:lpstr>لغة تحديد وتعريف البيانات Data Definition Language (DDL)</vt:lpstr>
      <vt:lpstr>لغة معالجة البيانات Data Manipulation language (DML)</vt:lpstr>
      <vt:lpstr>لغة التحكم data Control Language (DCL)</vt:lpstr>
      <vt:lpstr>كتالوج قاعدة البيانات DB Catalogue</vt:lpstr>
      <vt:lpstr>برامج الاشراف وادارة قاعدة البيانات DB Administrator</vt:lpstr>
      <vt:lpstr>عناصر المحاضرة</vt:lpstr>
      <vt:lpstr>القائمون على قواعد البيانات</vt:lpstr>
      <vt:lpstr>القائمون على قواعد البيانات</vt:lpstr>
      <vt:lpstr>القائمون على قواعد البيانات</vt:lpstr>
      <vt:lpstr>PowerPoint Presentation</vt:lpstr>
      <vt:lpstr>نهاية المحاضرة</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Marwa</dc:creator>
  <cp:lastModifiedBy>shady.elmashad@feng.bu.edu.eg</cp:lastModifiedBy>
  <cp:revision>110</cp:revision>
  <dcterms:created xsi:type="dcterms:W3CDTF">2010-02-27T14:27:27Z</dcterms:created>
  <dcterms:modified xsi:type="dcterms:W3CDTF">2017-02-15T18:29:14Z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0x010100E2C2D0AD8537724B9C3540FC52AB2534</vt:lpwstr>
  </property>
</Properties>
</file>